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aleway"/>
      <p:regular r:id="rId68"/>
      <p:bold r:id="rId69"/>
      <p:italic r:id="rId70"/>
      <p:boldItalic r:id="rId71"/>
    </p:embeddedFont>
    <p:embeddedFont>
      <p:font typeface="Heebo"/>
      <p:regular r:id="rId72"/>
      <p:bold r:id="rId73"/>
    </p:embeddedFont>
    <p:embeddedFont>
      <p:font typeface="Inter Tight"/>
      <p:regular r:id="rId74"/>
      <p:bold r:id="rId75"/>
      <p:italic r:id="rId76"/>
      <p:boldItalic r:id="rId77"/>
    </p:embeddedFont>
    <p:embeddedFont>
      <p:font typeface="PT Sans"/>
      <p:regular r:id="rId78"/>
      <p:bold r:id="rId79"/>
      <p:italic r:id="rId80"/>
      <p:boldItalic r:id="rId81"/>
    </p:embeddedFont>
    <p:embeddedFont>
      <p:font typeface="Inter Tight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1508C9-668B-46D7-A35C-DCE3242311D3}">
  <a:tblStyle styleId="{2A1508C9-668B-46D7-A35C-DCE3242311D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TightSemiBold-italic.fntdata"/><Relationship Id="rId83" Type="http://schemas.openxmlformats.org/officeDocument/2006/relationships/font" Target="fonts/InterTightSemiBold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InterTightSemiBold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TSans-italic.fntdata"/><Relationship Id="rId82" Type="http://schemas.openxmlformats.org/officeDocument/2006/relationships/font" Target="fonts/InterTightSemiBold-regular.fntdata"/><Relationship Id="rId81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ebo-bold.fntdata"/><Relationship Id="rId72" Type="http://schemas.openxmlformats.org/officeDocument/2006/relationships/font" Target="fonts/Heebo-regular.fntdata"/><Relationship Id="rId31" Type="http://schemas.openxmlformats.org/officeDocument/2006/relationships/slide" Target="slides/slide25.xml"/><Relationship Id="rId75" Type="http://schemas.openxmlformats.org/officeDocument/2006/relationships/font" Target="fonts/InterTight-bold.fntdata"/><Relationship Id="rId30" Type="http://schemas.openxmlformats.org/officeDocument/2006/relationships/slide" Target="slides/slide24.xml"/><Relationship Id="rId74" Type="http://schemas.openxmlformats.org/officeDocument/2006/relationships/font" Target="fonts/InterTight-regular.fntdata"/><Relationship Id="rId33" Type="http://schemas.openxmlformats.org/officeDocument/2006/relationships/slide" Target="slides/slide27.xml"/><Relationship Id="rId77" Type="http://schemas.openxmlformats.org/officeDocument/2006/relationships/font" Target="fonts/InterT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InterTight-italic.fntdata"/><Relationship Id="rId35" Type="http://schemas.openxmlformats.org/officeDocument/2006/relationships/slide" Target="slides/slide29.xml"/><Relationship Id="rId79" Type="http://schemas.openxmlformats.org/officeDocument/2006/relationships/font" Target="fonts/PTSans-bold.fntdata"/><Relationship Id="rId34" Type="http://schemas.openxmlformats.org/officeDocument/2006/relationships/slide" Target="slides/slide28.xml"/><Relationship Id="rId78" Type="http://schemas.openxmlformats.org/officeDocument/2006/relationships/font" Target="fonts/PTSans-regular.fntdata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aleway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naversity/learn-agentic-ai/blob/main/comprehensive_guide_daca.md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naversity/learn-agentic-ai/blob/main/-01_lets_get_started/01_which_agentic_framework/readme.md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naversity/learn-agentic-ai/blob/main/comprehensive_guide_daca.md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naversity/learn-agentic-ai/blob/main/comprehensive_guide_daca.md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blog/news-insights/octoverse/octoverse-2024/" TargetMode="External"/><Relationship Id="rId3" Type="http://schemas.openxmlformats.org/officeDocument/2006/relationships/hyperlink" Target="https://www.youtube.com/watch?v=b5Ho2_Si6hY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cebook.com/share/r/1FHnoCVuq3/" TargetMode="External"/><Relationship Id="rId3" Type="http://schemas.openxmlformats.org/officeDocument/2006/relationships/hyperlink" Target="https://www.facebook.com/reel/1245315079948292" TargetMode="External"/><Relationship Id="rId4" Type="http://schemas.openxmlformats.org/officeDocument/2006/relationships/hyperlink" Target="https://www.reuters.com/technology/artificial-intelligence/openai-rivals-seek-new-path-smarter-ai-current-methods-hit-limitations-2024-11-11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aiml_58187/beyond-bigger-models-the-evolution-of-language-model-scaling-laws-d4bc974d3876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tform.openai.com/docs/guides/function-calling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anaversity/learn-agentic-ai/blob/main/comprehensive_guide_daca.md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ppercontent.io/blog/chatgpt-vs-grok-ai-vs-gemini-ai-everything-you-need-to-know-about-these-powerful-ai-assistants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tune.com/2024/02/04/sam-altman-one-person-unicorn-silicon-valley-founder-myth/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artner.com/en/articles/top-technology-trends-2025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lerscommerce.com/blog/ai-agents-statistic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84C"/>
                </a:solidFill>
                <a:highlight>
                  <a:srgbClr val="FFFFFF"/>
                </a:highlight>
              </a:rPr>
              <a:t>"The Rise of Agentic AI," explores the rapid evolution of artificial intelligence, particularly Agentic AI. Also covers our vision and implementation.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9e80b1802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9e80b1802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ec578b1dd_5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ec578b1dd_5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ec578b1dd_5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ec578b1dd_5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9e80b1802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9e80b1802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https://github.com/panaversity/learn-agentic-ai/blob/main/comprehensive_guide_daca.md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9e80b1802_4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9e80b1802_4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9e80b1802_4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9e80b1802_4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9e80b1802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9e80b1802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9e80b1802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9e80b1802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9e80b1802_4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9e80b1802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9e80b1802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9e80b1802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https://github.com/panaversity/learn-agentic-ai/blob/main/-01_lets_get_started/01_which_agentic_framework/readme.md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9e80b1802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9e80b1802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9e80b1802_4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9e80b1802_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https://github.com/panaversity/learn-agentic-ai/blob/main/comprehensive_guide_daca.md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9e80b1802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9e80b1802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https://github.com/panaversity/learn-agentic-ai/blob/main/comprehensive_guide_daca.md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9e80b1802_4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49e80b1802_4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31cac645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31cac645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https://alltechmagazine.com/the-global-ai-race/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410af5be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410af5be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410af5be2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410af5be2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410af5be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410af5be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https://github.blog/news-insights/octoverse/octoverse-2024/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https://www.youtube.com/watch?v=b5Ho2_Si6hY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410af5be2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410af5be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Native also rising with AI, it means developers are using AI based docker workloads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https://github.blog/news-insights/octoverse/octoverse-2024/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410af5be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410af5be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31cac64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31cac64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9e80b1802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9e80b1802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31cac645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31cac645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410af5b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410af5b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https://www.facebook.com/share/r/1FHnoCVuq3/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https://www.facebook.com/reel/1245315079948292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https://www.reuters.com/technology/artificial-intelligence/openai-rivals-seek-new-path-smarter-ai-current-methods-hit-limitations-2024-11-11/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410af5be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410af5be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https://medium.com/@aiml_58187/beyond-bigger-models-the-evolution-of-language-model-scaling-laws-d4bc974d3876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31cac645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31cac645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9474c513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49474c513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9474c513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9474c513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9474c513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9474c513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9474c513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9474c513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9474c513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9474c513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https://www.youtube.com/watch?v=JmpBqphgNhc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9474c513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49474c513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9e80b1802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9e80b1802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https://huggingface.co/spaces/lmarena-ai/chatbot-arena-leaderboard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9474c513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49474c513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9474c513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9474c513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https://platform.openai.com/docs/guides/function-calling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9474c513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49474c513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1cac645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1cac645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https://github.com/panaversity/learn-agentic-ai/blob/main/comprehensive_guide_daca.md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9e80b1802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49e80b1802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9e80b1802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49e80b1802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9e80b1802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9e80b1802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9e80b1802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9e80b1802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49e80b1802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49e80b1802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49e80b1802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49e80b1802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9e80b1802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9e80b1802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https://www.peppercontent.io/blog/chatgpt-vs-grok-ai-vs-gemini-ai-everything-you-need-to-know-about-these-powerful-ai-assistants/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9e80b1802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9e80b1802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9e80b1802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9e80b1802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410af5be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410af5be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9474c513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9474c513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https://fortune.com/2024/02/04/sam-altman-one-person-unicorn-silicon-valley-founder-myth/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49474c513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49474c513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9474c513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49474c513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9474c513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9474c513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9474c513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49474c513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9474c513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49474c513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410af5be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410af5be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9e80b1802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9e80b1802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410af5be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1410af5be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1c01fa76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b1c01fa76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410af5be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410af5be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https://www.gartner.com/en/articles/top-technology-trends-2025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7d5267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a7d5267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https://www.sellerscommerce.com/blog/ai-agents-statistics/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9e80b1802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9e80b1802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08191" y="-2032261"/>
            <a:ext cx="7315926" cy="10949501"/>
            <a:chOff x="-1708191" y="-2032261"/>
            <a:chExt cx="7315926" cy="10949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708191" y="-20322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9584" y="37737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-1942266" y="-1102611"/>
            <a:ext cx="14960126" cy="5409451"/>
            <a:chOff x="-1942266" y="-1102611"/>
            <a:chExt cx="14960126" cy="5409451"/>
          </a:xfrm>
        </p:grpSpPr>
        <p:pic>
          <p:nvPicPr>
            <p:cNvPr id="79" name="Google Shape;79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942266" y="-11026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60509" y="-8366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2028300" y="689825"/>
            <a:ext cx="5087400" cy="11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2028300" y="1695650"/>
            <a:ext cx="5087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2046004" y="-463298"/>
            <a:ext cx="12850165" cy="8884912"/>
            <a:chOff x="-2046004" y="-463298"/>
            <a:chExt cx="12850165" cy="8884912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26151">
              <a:off x="-1405874" y="3374612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051873" y="-1549712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3"/>
          <p:cNvGrpSpPr/>
          <p:nvPr/>
        </p:nvGrpSpPr>
        <p:grpSpPr>
          <a:xfrm>
            <a:off x="-1674791" y="-2620111"/>
            <a:ext cx="12834252" cy="11559026"/>
            <a:chOff x="-1674791" y="-2620111"/>
            <a:chExt cx="12834252" cy="11559026"/>
          </a:xfrm>
        </p:grpSpPr>
        <p:pic>
          <p:nvPicPr>
            <p:cNvPr id="89" name="Google Shape;8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2109" y="379541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74791" y="-262011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311035" y="1131361"/>
            <a:ext cx="32055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863275" y="2263250"/>
            <a:ext cx="490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07" name="Google Shape;107;p14"/>
          <p:cNvGrpSpPr/>
          <p:nvPr/>
        </p:nvGrpSpPr>
        <p:grpSpPr>
          <a:xfrm>
            <a:off x="-2445725" y="-311661"/>
            <a:ext cx="5131526" cy="8064530"/>
            <a:chOff x="-2329975" y="-710986"/>
            <a:chExt cx="5131526" cy="8064530"/>
          </a:xfrm>
        </p:grpSpPr>
        <p:pic>
          <p:nvPicPr>
            <p:cNvPr id="108" name="Google Shape;10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29975" y="26382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08112" y="-710986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90034" y="376911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>
            <p:ph idx="2" type="pic"/>
          </p:nvPr>
        </p:nvSpPr>
        <p:spPr>
          <a:xfrm>
            <a:off x="5619152" y="539500"/>
            <a:ext cx="2811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3" name="Google Shape;113;p15"/>
          <p:cNvGrpSpPr/>
          <p:nvPr/>
        </p:nvGrpSpPr>
        <p:grpSpPr>
          <a:xfrm>
            <a:off x="-1070841" y="-1166586"/>
            <a:ext cx="12267626" cy="9224051"/>
            <a:chOff x="-1070841" y="-1166586"/>
            <a:chExt cx="12267626" cy="9224051"/>
          </a:xfrm>
        </p:grpSpPr>
        <p:pic>
          <p:nvPicPr>
            <p:cNvPr id="114" name="Google Shape;11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28634" y="29139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70841" y="-11665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615700"/>
            <a:ext cx="4169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713225" y="1059125"/>
            <a:ext cx="41697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5"/>
          <p:cNvSpPr/>
          <p:nvPr>
            <p:ph idx="3" type="pic"/>
          </p:nvPr>
        </p:nvSpPr>
        <p:spPr>
          <a:xfrm>
            <a:off x="3983848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>
            <p:ph idx="4" type="pic"/>
          </p:nvPr>
        </p:nvSpPr>
        <p:spPr>
          <a:xfrm>
            <a:off x="2348536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5"/>
          <p:cNvSpPr/>
          <p:nvPr>
            <p:ph idx="5" type="pic"/>
          </p:nvPr>
        </p:nvSpPr>
        <p:spPr>
          <a:xfrm>
            <a:off x="713225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-2229251" y="-3828038"/>
            <a:ext cx="14938977" cy="12282002"/>
            <a:chOff x="-2229251" y="-3828038"/>
            <a:chExt cx="14938977" cy="12282002"/>
          </a:xfrm>
        </p:grpSpPr>
        <p:pic>
          <p:nvPicPr>
            <p:cNvPr id="123" name="Google Shape;12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2035770">
              <a:off x="6733124" y="-2880637"/>
              <a:ext cx="496372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251" y="331046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6"/>
          <p:cNvGrpSpPr/>
          <p:nvPr/>
        </p:nvGrpSpPr>
        <p:grpSpPr>
          <a:xfrm>
            <a:off x="-4580566" y="-837087"/>
            <a:ext cx="13672651" cy="8872426"/>
            <a:chOff x="-4580566" y="-782962"/>
            <a:chExt cx="13672651" cy="8872426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36259" y="37336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3792891" y="-157063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subTitle"/>
          </p:nvPr>
        </p:nvSpPr>
        <p:spPr>
          <a:xfrm>
            <a:off x="713225" y="1124700"/>
            <a:ext cx="77085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1655462" y="-629486"/>
            <a:ext cx="13206857" cy="7074555"/>
            <a:chOff x="-1655462" y="-629486"/>
            <a:chExt cx="13206857" cy="7074555"/>
          </a:xfrm>
        </p:grpSpPr>
        <p:pic>
          <p:nvPicPr>
            <p:cNvPr id="132" name="Google Shape;13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55462" y="1898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8050" y="17297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7674" y="-629486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1434" y="3546614"/>
            <a:ext cx="3568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13225" y="1124685"/>
            <a:ext cx="77397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21409" y="-3869211"/>
            <a:ext cx="54573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-2963425" y="2863542"/>
            <a:ext cx="14283533" cy="5666672"/>
            <a:chOff x="-2963425" y="2863542"/>
            <a:chExt cx="14283533" cy="5666672"/>
          </a:xfrm>
        </p:grpSpPr>
        <p:pic>
          <p:nvPicPr>
            <p:cNvPr id="141" name="Google Shape;14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63425" y="28635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6386" y="33867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20000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3375598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6031075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720000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5" type="subTitle"/>
          </p:nvPr>
        </p:nvSpPr>
        <p:spPr>
          <a:xfrm>
            <a:off x="3375602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6031075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007073" y="-2343037"/>
            <a:ext cx="266587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52241" y="1538789"/>
            <a:ext cx="5457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001574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2" type="subTitle"/>
          </p:nvPr>
        </p:nvSpPr>
        <p:spPr>
          <a:xfrm>
            <a:off x="4828026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3" type="subTitle"/>
          </p:nvPr>
        </p:nvSpPr>
        <p:spPr>
          <a:xfrm>
            <a:off x="1001574" y="326984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4" type="subTitle"/>
          </p:nvPr>
        </p:nvSpPr>
        <p:spPr>
          <a:xfrm>
            <a:off x="4828026" y="326984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5" type="subTitle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6" type="subTitle"/>
          </p:nvPr>
        </p:nvSpPr>
        <p:spPr>
          <a:xfrm>
            <a:off x="1001575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7" type="subTitle"/>
          </p:nvPr>
        </p:nvSpPr>
        <p:spPr>
          <a:xfrm>
            <a:off x="4827999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8" type="subTitle"/>
          </p:nvPr>
        </p:nvSpPr>
        <p:spPr>
          <a:xfrm>
            <a:off x="4827999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082466" y="-1601961"/>
            <a:ext cx="54573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0"/>
          <p:cNvGrpSpPr/>
          <p:nvPr/>
        </p:nvGrpSpPr>
        <p:grpSpPr>
          <a:xfrm>
            <a:off x="-2767076" y="-1984310"/>
            <a:ext cx="16331037" cy="9575074"/>
            <a:chOff x="-2767076" y="-1984310"/>
            <a:chExt cx="16331037" cy="9575074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196004">
              <a:off x="7536650" y="-1028887"/>
              <a:ext cx="496372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767076" y="244726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72000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2" type="subTitle"/>
          </p:nvPr>
        </p:nvSpPr>
        <p:spPr>
          <a:xfrm>
            <a:off x="345525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3" type="subTitle"/>
          </p:nvPr>
        </p:nvSpPr>
        <p:spPr>
          <a:xfrm>
            <a:off x="72000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4" type="subTitle"/>
          </p:nvPr>
        </p:nvSpPr>
        <p:spPr>
          <a:xfrm>
            <a:off x="345525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5" type="subTitle"/>
          </p:nvPr>
        </p:nvSpPr>
        <p:spPr>
          <a:xfrm>
            <a:off x="619050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6" type="subTitle"/>
          </p:nvPr>
        </p:nvSpPr>
        <p:spPr>
          <a:xfrm>
            <a:off x="619050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7" type="subTitle"/>
          </p:nvPr>
        </p:nvSpPr>
        <p:spPr>
          <a:xfrm>
            <a:off x="720000" y="138542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8" type="subTitle"/>
          </p:nvPr>
        </p:nvSpPr>
        <p:spPr>
          <a:xfrm>
            <a:off x="3455250" y="138542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20"/>
          <p:cNvSpPr txBox="1"/>
          <p:nvPr>
            <p:ph idx="9" type="subTitle"/>
          </p:nvPr>
        </p:nvSpPr>
        <p:spPr>
          <a:xfrm>
            <a:off x="6190500" y="138542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13" type="subTitle"/>
          </p:nvPr>
        </p:nvSpPr>
        <p:spPr>
          <a:xfrm>
            <a:off x="720000" y="3045654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14" type="subTitle"/>
          </p:nvPr>
        </p:nvSpPr>
        <p:spPr>
          <a:xfrm>
            <a:off x="3455250" y="3045659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15" type="subTitle"/>
          </p:nvPr>
        </p:nvSpPr>
        <p:spPr>
          <a:xfrm>
            <a:off x="6190500" y="3045659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293366" y="-526812"/>
            <a:ext cx="10641276" cy="7627626"/>
            <a:chOff x="-293366" y="-526812"/>
            <a:chExt cx="10641276" cy="7627626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5992084" y="27449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494309" y="-13144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300213" y="-1603786"/>
            <a:ext cx="22121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-1184452" y="423951"/>
            <a:ext cx="5283372" cy="7164927"/>
            <a:chOff x="1033248" y="945314"/>
            <a:chExt cx="5283372" cy="7164927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1033248" y="3271538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99" y="9453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376" y="15821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4736025" y="2903425"/>
            <a:ext cx="36948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7421325" y="1962700"/>
            <a:ext cx="1009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>
            <p:ph idx="3" type="pic"/>
          </p:nvPr>
        </p:nvSpPr>
        <p:spPr>
          <a:xfrm>
            <a:off x="599650" y="265625"/>
            <a:ext cx="4059900" cy="406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1"/>
          <p:cNvGrpSpPr/>
          <p:nvPr/>
        </p:nvGrpSpPr>
        <p:grpSpPr>
          <a:xfrm>
            <a:off x="-710227" y="-1946337"/>
            <a:ext cx="13051419" cy="7258242"/>
            <a:chOff x="-710227" y="-1946337"/>
            <a:chExt cx="13051419" cy="7258242"/>
          </a:xfrm>
        </p:grpSpPr>
        <p:pic>
          <p:nvPicPr>
            <p:cNvPr id="182" name="Google Shape;18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06237" y="21408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710227" y="-1946337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714406">
              <a:off x="7071662" y="33790"/>
              <a:ext cx="496372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1"/>
          <p:cNvSpPr txBox="1"/>
          <p:nvPr>
            <p:ph hasCustomPrompt="1" type="title"/>
          </p:nvPr>
        </p:nvSpPr>
        <p:spPr>
          <a:xfrm>
            <a:off x="798375" y="283892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798388" y="3521649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hasCustomPrompt="1" idx="2" type="title"/>
          </p:nvPr>
        </p:nvSpPr>
        <p:spPr>
          <a:xfrm>
            <a:off x="2825688" y="112793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/>
          <p:nvPr>
            <p:ph idx="3" type="subTitle"/>
          </p:nvPr>
        </p:nvSpPr>
        <p:spPr>
          <a:xfrm>
            <a:off x="2825688" y="1810650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hasCustomPrompt="1" idx="4" type="title"/>
          </p:nvPr>
        </p:nvSpPr>
        <p:spPr>
          <a:xfrm>
            <a:off x="4853000" y="283892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/>
          <p:nvPr>
            <p:ph idx="5" type="subTitle"/>
          </p:nvPr>
        </p:nvSpPr>
        <p:spPr>
          <a:xfrm>
            <a:off x="4853013" y="3521649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91" name="Google Shape;191;p21"/>
          <p:cNvGrpSpPr/>
          <p:nvPr/>
        </p:nvGrpSpPr>
        <p:grpSpPr>
          <a:xfrm>
            <a:off x="288009" y="-1798212"/>
            <a:ext cx="9631151" cy="9027626"/>
            <a:chOff x="288009" y="-1798212"/>
            <a:chExt cx="9631151" cy="9027626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1075684" y="28735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400000">
              <a:off x="5563334" y="-25858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2"/>
          <p:cNvGrpSpPr/>
          <p:nvPr/>
        </p:nvGrpSpPr>
        <p:grpSpPr>
          <a:xfrm>
            <a:off x="-4082466" y="-1601961"/>
            <a:ext cx="14881377" cy="9163526"/>
            <a:chOff x="-4082466" y="-1601961"/>
            <a:chExt cx="14881377" cy="9163526"/>
          </a:xfrm>
        </p:grpSpPr>
        <p:pic>
          <p:nvPicPr>
            <p:cNvPr id="196" name="Google Shape;19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4082466" y="-16019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341559" y="241806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-1533166" y="-778720"/>
            <a:ext cx="12974151" cy="7170955"/>
            <a:chOff x="-1533166" y="-778720"/>
            <a:chExt cx="12974151" cy="7170955"/>
          </a:xfrm>
        </p:grpSpPr>
        <p:pic>
          <p:nvPicPr>
            <p:cNvPr id="199" name="Google Shape;19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763138" y="-224437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67512" y="271438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3"/>
          <p:cNvGrpSpPr/>
          <p:nvPr/>
        </p:nvGrpSpPr>
        <p:grpSpPr>
          <a:xfrm>
            <a:off x="-827516" y="-1749787"/>
            <a:ext cx="11796651" cy="9037626"/>
            <a:chOff x="-827516" y="-1749787"/>
            <a:chExt cx="11796651" cy="9037626"/>
          </a:xfrm>
        </p:grpSpPr>
        <p:pic>
          <p:nvPicPr>
            <p:cNvPr id="204" name="Google Shape;20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5400000">
              <a:off x="-39841" y="29320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400000">
              <a:off x="6613309" y="-25374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3"/>
          <p:cNvGrpSpPr/>
          <p:nvPr/>
        </p:nvGrpSpPr>
        <p:grpSpPr>
          <a:xfrm>
            <a:off x="-4346593" y="-2534989"/>
            <a:ext cx="17692156" cy="10259435"/>
            <a:chOff x="-4346593" y="-2534989"/>
            <a:chExt cx="17692156" cy="10259435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003894">
              <a:off x="-3263352" y="-1552861"/>
              <a:ext cx="4963724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796106">
              <a:off x="7298598" y="1598814"/>
              <a:ext cx="4963724" cy="5143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-2854916" y="-4416911"/>
            <a:ext cx="9007201" cy="13920701"/>
            <a:chOff x="-2854916" y="-4416911"/>
            <a:chExt cx="9007201" cy="13920701"/>
          </a:xfrm>
        </p:grpSpPr>
        <p:pic>
          <p:nvPicPr>
            <p:cNvPr id="212" name="Google Shape;212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2854916" y="-6013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84134" y="43602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93184" y="-44169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4"/>
          <p:cNvSpPr txBox="1"/>
          <p:nvPr>
            <p:ph type="title"/>
          </p:nvPr>
        </p:nvSpPr>
        <p:spPr>
          <a:xfrm>
            <a:off x="713225" y="1128750"/>
            <a:ext cx="4448100" cy="9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713225" y="1910002"/>
            <a:ext cx="44481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/>
        </p:nvSpPr>
        <p:spPr>
          <a:xfrm>
            <a:off x="713225" y="3352225"/>
            <a:ext cx="4080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1" sz="1000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-2641700" y="-2464733"/>
            <a:ext cx="14020826" cy="9253002"/>
            <a:chOff x="-2641700" y="-2464733"/>
            <a:chExt cx="14020826" cy="9253002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47600" y="20729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641700" y="-2464733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-1368300" y="-383737"/>
            <a:ext cx="13416160" cy="7367565"/>
            <a:chOff x="-1368300" y="-383737"/>
            <a:chExt cx="13416160" cy="7367565"/>
          </a:xfrm>
        </p:grpSpPr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186051">
              <a:off x="-34215" y="1586593"/>
              <a:ext cx="3568149" cy="514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692034" y="-11714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6"/>
          <p:cNvGrpSpPr/>
          <p:nvPr/>
        </p:nvGrpSpPr>
        <p:grpSpPr>
          <a:xfrm>
            <a:off x="-2748781" y="-4245972"/>
            <a:ext cx="14338702" cy="11890187"/>
            <a:chOff x="-2748781" y="-4245972"/>
            <a:chExt cx="14338702" cy="11890187"/>
          </a:xfrm>
        </p:grpSpPr>
        <p:pic>
          <p:nvPicPr>
            <p:cNvPr id="227" name="Google Shape;227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40602" y="2805513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2838" y="21215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005391">
              <a:off x="-1665652" y="-3264010"/>
              <a:ext cx="496372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121826">
              <a:off x="6075498" y="-3533997"/>
              <a:ext cx="4963719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6"/>
          <p:cNvGrpSpPr/>
          <p:nvPr/>
        </p:nvGrpSpPr>
        <p:grpSpPr>
          <a:xfrm>
            <a:off x="-4022566" y="-919412"/>
            <a:ext cx="17173601" cy="5757151"/>
            <a:chOff x="-4022566" y="-919412"/>
            <a:chExt cx="17173601" cy="5757151"/>
          </a:xfrm>
        </p:grpSpPr>
        <p:pic>
          <p:nvPicPr>
            <p:cNvPr id="232" name="Google Shape;23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3684" y="-3057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4179491" y="-762486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6237" y="3067817"/>
            <a:ext cx="5131526" cy="4715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4"/>
          <p:cNvGrpSpPr/>
          <p:nvPr/>
        </p:nvGrpSpPr>
        <p:grpSpPr>
          <a:xfrm>
            <a:off x="-2881991" y="-2336811"/>
            <a:ext cx="14656501" cy="7096101"/>
            <a:chOff x="-2881991" y="-2336811"/>
            <a:chExt cx="14656501" cy="7096101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6359" y="-23368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881991" y="-3842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151737" y="2739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486663" y="2739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486663" y="2287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5151738" y="2287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-1706012" y="-2305311"/>
            <a:ext cx="13573082" cy="7988301"/>
            <a:chOff x="-1706012" y="-2305311"/>
            <a:chExt cx="13573082" cy="7988301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6903349" y="-2305311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06012" y="53948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97584" y="283246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4077971" y="-3353513"/>
            <a:ext cx="13614840" cy="10269753"/>
            <a:chOff x="-4077971" y="-3353513"/>
            <a:chExt cx="13614840" cy="10269753"/>
          </a:xfrm>
        </p:grpSpPr>
        <p:pic>
          <p:nvPicPr>
            <p:cNvPr id="45" name="Google Shape;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24676" y="17727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46076">
              <a:off x="-3042875" y="-2387912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6"/>
          <p:cNvGrpSpPr/>
          <p:nvPr/>
        </p:nvGrpSpPr>
        <p:grpSpPr>
          <a:xfrm>
            <a:off x="-1717716" y="-2454312"/>
            <a:ext cx="13328126" cy="11639176"/>
            <a:chOff x="-1717716" y="-2454312"/>
            <a:chExt cx="13328126" cy="11639176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7254584" y="-32419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17716" y="40413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4742674" y="-190311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-2356572" y="826725"/>
            <a:ext cx="13727082" cy="6801264"/>
            <a:chOff x="-2356572" y="826725"/>
            <a:chExt cx="13727082" cy="6801264"/>
          </a:xfrm>
        </p:grpSpPr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2359" y="24844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35329">
              <a:off x="-2385792" y="1103663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811975" y="878850"/>
            <a:ext cx="40977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230350" y="875700"/>
            <a:ext cx="3389700" cy="339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-1761638" y="-2260404"/>
            <a:ext cx="13445667" cy="9573508"/>
            <a:chOff x="-1761638" y="-2260404"/>
            <a:chExt cx="13445667" cy="9573508"/>
          </a:xfrm>
        </p:grpSpPr>
        <p:pic>
          <p:nvPicPr>
            <p:cNvPr id="61" name="Google Shape;6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894599">
              <a:off x="6011633" y="-1756187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905401">
              <a:off x="-1546592" y="1665388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8"/>
          <p:cNvGrpSpPr/>
          <p:nvPr/>
        </p:nvGrpSpPr>
        <p:grpSpPr>
          <a:xfrm>
            <a:off x="-1039887" y="-842761"/>
            <a:ext cx="11162693" cy="7245026"/>
            <a:chOff x="-1039887" y="-842761"/>
            <a:chExt cx="11162693" cy="7245026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39887" y="-842761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10613" y="125876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0139" y="3075039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9"/>
          <p:cNvGrpSpPr/>
          <p:nvPr/>
        </p:nvGrpSpPr>
        <p:grpSpPr>
          <a:xfrm>
            <a:off x="-2581566" y="-1507961"/>
            <a:ext cx="13915976" cy="7955376"/>
            <a:chOff x="-2581566" y="-1507961"/>
            <a:chExt cx="13915976" cy="7955376"/>
          </a:xfrm>
        </p:grpSpPr>
        <p:pic>
          <p:nvPicPr>
            <p:cNvPr id="70" name="Google Shape;7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6259" y="13039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2581566" y="-15079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www.linkedin.com/in/ziaukhan/" TargetMode="External"/><Relationship Id="rId5" Type="http://schemas.openxmlformats.org/officeDocument/2006/relationships/hyperlink" Target="https://www.facebook.com/ziakhan/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1" Type="http://schemas.openxmlformats.org/officeDocument/2006/relationships/image" Target="../media/image13.png"/><Relationship Id="rId10" Type="http://schemas.openxmlformats.org/officeDocument/2006/relationships/image" Target="../media/image16.png"/><Relationship Id="rId12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bit.ly/3CpZtT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bit.ly/49werTR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linkedin.com/in/ziaukhan/" TargetMode="External"/><Relationship Id="rId4" Type="http://schemas.openxmlformats.org/officeDocument/2006/relationships/hyperlink" Target="https://www.facebook.com/ziakha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3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31" y="0"/>
            <a:ext cx="85251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649375" y="3892350"/>
            <a:ext cx="46284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Zia Khan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MBA, MSE, MAC, MA, CPA, CMA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https://www.linkedin.com/in/ziaukhan/</a:t>
            </a:r>
            <a:r>
              <a:rPr b="1" lang="en" sz="1500">
                <a:highlight>
                  <a:schemeClr val="lt1"/>
                </a:highlight>
              </a:rPr>
              <a:t> </a:t>
            </a:r>
            <a:endParaRPr b="1"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https://www.facebook.com/ziakhan/</a:t>
            </a:r>
            <a:r>
              <a:rPr b="1" lang="en" sz="1500">
                <a:highlight>
                  <a:schemeClr val="lt1"/>
                </a:highlight>
              </a:rPr>
              <a:t> </a:t>
            </a:r>
            <a:endParaRPr b="1"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3375" y="3509850"/>
            <a:ext cx="1479000" cy="1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4983" y="185675"/>
            <a:ext cx="1352440" cy="6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Vision: A World Transformed </a:t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11701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5975"/>
            <a:ext cx="8952815" cy="5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Critical Challenge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How do we design AI Agents that can handle 10 million concurrent users without failing?</a:t>
            </a:r>
            <a:endParaRPr b="1"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challenge is intensified as we must guide our students to solve this issue with minimal financial resources available during training.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</a:rPr>
              <a:t>The</a:t>
            </a:r>
            <a:r>
              <a:rPr b="1" lang="en" sz="3600">
                <a:solidFill>
                  <a:schemeClr val="accent6"/>
                </a:solidFill>
              </a:rPr>
              <a:t> Solution: DACA Design Pattern</a:t>
            </a:r>
            <a:endParaRPr b="1" sz="3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 Tight"/>
                <a:ea typeface="Inter Tight"/>
                <a:cs typeface="Inter Tight"/>
                <a:sym typeface="Inter Tight"/>
              </a:rPr>
              <a:t>DACA: Dapr Agentic Cloud Ascent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720000" y="1095400"/>
            <a:ext cx="7704000" cy="4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Overview</a:t>
            </a:r>
            <a:r>
              <a:rPr lang="en" sz="1800"/>
              <a:t>: </a:t>
            </a:r>
            <a:r>
              <a:rPr lang="en" sz="1800">
                <a:solidFill>
                  <a:schemeClr val="dk2"/>
                </a:solidFill>
              </a:rPr>
              <a:t>A design pattern for scalable, resilient agentic AI systems</a:t>
            </a:r>
            <a:r>
              <a:rPr lang="en" sz="1800"/>
              <a:t>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Core Tenets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AI-First</a:t>
            </a:r>
            <a:r>
              <a:rPr lang="en" sz="1800"/>
              <a:t>: Agents drive </a:t>
            </a:r>
            <a:r>
              <a:rPr lang="en" sz="1800">
                <a:solidFill>
                  <a:schemeClr val="dk2"/>
                </a:solidFill>
              </a:rPr>
              <a:t>logic</a:t>
            </a:r>
            <a:r>
              <a:rPr lang="en" sz="1800"/>
              <a:t> via OpenAI SDK, A2A, MCP.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Cloud-First</a:t>
            </a:r>
            <a:r>
              <a:rPr lang="en" sz="1800"/>
              <a:t>: </a:t>
            </a:r>
            <a:r>
              <a:rPr lang="en" sz="1800">
                <a:solidFill>
                  <a:schemeClr val="dk2"/>
                </a:solidFill>
              </a:rPr>
              <a:t>Scales</a:t>
            </a:r>
            <a:r>
              <a:rPr lang="en" sz="1800"/>
              <a:t> via Docker/Rancher, Lens, Dapr, Kubernetes.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Components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OpenAI Agents SDK (agent logic).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MCP (tool calling).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A2A Protocol (agent communication).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Dapr (distributed capabilities).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800"/>
              <a:t>Vision</a:t>
            </a:r>
            <a:r>
              <a:rPr lang="en" sz="1800"/>
              <a:t>: </a:t>
            </a:r>
            <a:r>
              <a:rPr lang="en" sz="1800">
                <a:solidFill>
                  <a:schemeClr val="dk2"/>
                </a:solidFill>
              </a:rPr>
              <a:t>Enables Agentia World</a:t>
            </a:r>
            <a:r>
              <a:rPr lang="en" sz="1800"/>
              <a:t>’s intelli</a:t>
            </a:r>
            <a:r>
              <a:rPr lang="en" sz="2000"/>
              <a:t>gent ecosystem.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Idea of DACA: Develop Anywhere</a:t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720000" y="1139550"/>
            <a:ext cx="77040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FFFF00"/>
                </a:solidFill>
              </a:rPr>
              <a:t>Use containers</a:t>
            </a:r>
            <a:r>
              <a:rPr lang="en" sz="1900"/>
              <a:t> (Docker/OCI) as the standard for development environments for Agentic AI.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Ensure </a:t>
            </a:r>
            <a:r>
              <a:rPr lang="en" sz="1900">
                <a:solidFill>
                  <a:schemeClr val="dk2"/>
                </a:solidFill>
              </a:rPr>
              <a:t>consistency across developer machines</a:t>
            </a:r>
            <a:r>
              <a:rPr lang="en" sz="1900"/>
              <a:t> (macOS, Windows, Linux) and minimize "it works on my machine" issues.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Use open-source</a:t>
            </a:r>
            <a:r>
              <a:rPr lang="en" sz="1900"/>
              <a:t> programming languages like Python, libraries such as Dapr, orchestration platforms like Kubernetes, applications like Rancher Desktop, databases like Postgres, and protocols like MCP and A2A.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Leverage tools like VS Code Dev Containers for reproducible, </a:t>
            </a:r>
            <a:r>
              <a:rPr lang="en" sz="1900">
                <a:solidFill>
                  <a:schemeClr val="dk2"/>
                </a:solidFill>
              </a:rPr>
              <a:t>isolated development environments inside containers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</a:t>
            </a:r>
            <a:r>
              <a:rPr lang="en" sz="1900">
                <a:solidFill>
                  <a:schemeClr val="dk2"/>
                </a:solidFill>
              </a:rPr>
              <a:t>he goal is OS-agnostic, location-agnostic, consistent Agentic AI development</a:t>
            </a:r>
            <a:r>
              <a:rPr lang="en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Idea of DACA: </a:t>
            </a:r>
            <a:r>
              <a:rPr lang="en"/>
              <a:t>Cloud Anywhere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720000" y="1063350"/>
            <a:ext cx="7704000" cy="3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 Kubernetes as the standard orchestration layer for AI Agent deployment. This allows agentic applications packaged as containers to </a:t>
            </a:r>
            <a:r>
              <a:rPr lang="en" sz="2200">
                <a:solidFill>
                  <a:schemeClr val="dk2"/>
                </a:solidFill>
              </a:rPr>
              <a:t>run consistently across different cloud providers (AWS, GCP, Azure) </a:t>
            </a:r>
            <a:r>
              <a:rPr lang="en" sz="2200"/>
              <a:t>or </a:t>
            </a:r>
            <a:r>
              <a:rPr lang="en" sz="2200">
                <a:solidFill>
                  <a:schemeClr val="dk2"/>
                </a:solidFill>
              </a:rPr>
              <a:t>on-premises clusters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 Dapr to </a:t>
            </a:r>
            <a:r>
              <a:rPr lang="en" sz="2200">
                <a:solidFill>
                  <a:schemeClr val="dk2"/>
                </a:solidFill>
              </a:rPr>
              <a:t>simplify building distributed, scalable, and resilient AI Agents and workflows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Leverage tools like Helm for packaging and GitOps tools (Argo CD) for </a:t>
            </a:r>
            <a:r>
              <a:rPr lang="en" sz="2200">
                <a:solidFill>
                  <a:schemeClr val="dk2"/>
                </a:solidFill>
              </a:rPr>
              <a:t>deployment automation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The goal is deployment portability and avoiding cloud vendor lock-in.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AI-First Development in DACA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Definition</a:t>
            </a:r>
            <a:r>
              <a:rPr lang="en" sz="1900"/>
              <a:t>: </a:t>
            </a:r>
            <a:r>
              <a:rPr lang="en" sz="1900">
                <a:solidFill>
                  <a:schemeClr val="dk2"/>
                </a:solidFill>
              </a:rPr>
              <a:t>Prioritizes AI</a:t>
            </a:r>
            <a:r>
              <a:rPr lang="en" sz="1900"/>
              <a:t> as the core of system logic from the start.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Key Features</a:t>
            </a:r>
            <a:r>
              <a:rPr lang="en" sz="1900"/>
              <a:t>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Autonomous agents powered by </a:t>
            </a:r>
            <a:r>
              <a:rPr lang="en" sz="1900">
                <a:solidFill>
                  <a:schemeClr val="dk2"/>
                </a:solidFill>
              </a:rPr>
              <a:t>OpenAI Agents SDK</a:t>
            </a:r>
            <a:r>
              <a:rPr lang="en" sz="1900"/>
              <a:t>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Intelligent communication via </a:t>
            </a:r>
            <a:r>
              <a:rPr lang="en" sz="1900">
                <a:solidFill>
                  <a:schemeClr val="dk2"/>
                </a:solidFill>
              </a:rPr>
              <a:t>A2A Protocol</a:t>
            </a:r>
            <a:r>
              <a:rPr lang="en" sz="1900"/>
              <a:t>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Tool integration with MCP</a:t>
            </a:r>
            <a:r>
              <a:rPr lang="en" sz="1900"/>
              <a:t> for dynamic capabilities.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Why It Matters</a:t>
            </a:r>
            <a:r>
              <a:rPr lang="en" sz="1900"/>
              <a:t>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Enables adaptive, reasoning-driven systems.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Aligns with Agentia World’s vision</a:t>
            </a:r>
            <a:r>
              <a:rPr lang="en" sz="1900"/>
              <a:t> of intelligent networks.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AI-first ensures agents drive innovation and autonomy</a:t>
            </a:r>
            <a:r>
              <a:rPr lang="en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Cloud-First Development in DACA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720000" y="1215750"/>
            <a:ext cx="77040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Definition</a:t>
            </a:r>
            <a:r>
              <a:rPr lang="en" sz="1900"/>
              <a:t>: Builds systems for</a:t>
            </a:r>
            <a:r>
              <a:rPr lang="en" sz="1900">
                <a:solidFill>
                  <a:schemeClr val="dk2"/>
                </a:solidFill>
              </a:rPr>
              <a:t> cloud-native scalability from day one.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Key Features</a:t>
            </a:r>
            <a:r>
              <a:rPr lang="en" sz="1900"/>
              <a:t>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Containerized agents</a:t>
            </a:r>
            <a:r>
              <a:rPr lang="en" sz="1900"/>
              <a:t> (Docker/Rancher) for portability.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Serverless platforms</a:t>
            </a:r>
            <a:r>
              <a:rPr lang="en" sz="1900"/>
              <a:t> (Azure Container Apps) for efficiency.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Kubernetes for planetary-scale</a:t>
            </a:r>
            <a:r>
              <a:rPr lang="en" sz="1900"/>
              <a:t> orchestration.</a:t>
            </a:r>
            <a:endParaRPr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Why It Matters</a:t>
            </a:r>
            <a:r>
              <a:rPr lang="en" sz="1900"/>
              <a:t>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2"/>
                </a:solidFill>
              </a:rPr>
              <a:t>Scales AI agents</a:t>
            </a:r>
            <a:r>
              <a:rPr lang="en" sz="1900"/>
              <a:t> seamlessly </a:t>
            </a:r>
            <a:r>
              <a:rPr lang="en" sz="1900">
                <a:solidFill>
                  <a:schemeClr val="dk2"/>
                </a:solidFill>
              </a:rPr>
              <a:t>from 10 to millions of users</a:t>
            </a:r>
            <a:r>
              <a:rPr lang="en" sz="1900"/>
              <a:t>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Leverages free-tier services to </a:t>
            </a:r>
            <a:r>
              <a:rPr lang="en" sz="1900">
                <a:solidFill>
                  <a:schemeClr val="dk2"/>
                </a:solidFill>
              </a:rPr>
              <a:t>minimize costs</a:t>
            </a:r>
            <a:r>
              <a:rPr lang="en" sz="1900"/>
              <a:t>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Cloud-first powers </a:t>
            </a:r>
            <a:r>
              <a:rPr lang="en" sz="1900">
                <a:solidFill>
                  <a:schemeClr val="dk2"/>
                </a:solidFill>
              </a:rPr>
              <a:t>DACA’s global reach</a:t>
            </a:r>
            <a:r>
              <a:rPr lang="en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5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/>
        </p:nvSpPr>
        <p:spPr>
          <a:xfrm>
            <a:off x="1103475" y="66850"/>
            <a:ext cx="692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Why OpenAI Agents SDK should be the Main Framework for Agentic Development for Most Use Cases?</a:t>
            </a:r>
            <a:endParaRPr b="1" sz="18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53" name="Google Shape;353;p47" title="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50" y="890975"/>
            <a:ext cx="5756126" cy="41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Outline: Building the Future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720000" y="758550"/>
            <a:ext cx="7704000" cy="42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The Rise of Agentic AI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Agentia World Vision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AI-First and Cloud-First Development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DACA Design Pattern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Road to AGI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The Journey of Agentic AI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Focus on Vertical Agentic Solutions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One Person Unicorn Possible Now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Call to Action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/>
          <p:nvPr/>
        </p:nvSpPr>
        <p:spPr>
          <a:xfrm>
            <a:off x="1011050" y="981825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F5F5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DACA Main Components </a:t>
            </a:r>
            <a:endParaRPr sz="3000">
              <a:solidFill>
                <a:srgbClr val="F5F5F5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1064150" y="979675"/>
            <a:ext cx="2894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01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Python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1064150" y="1355625"/>
            <a:ext cx="3001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Modern Python Programming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Type Hints, Asyncio, Data Classes, Generics, etc.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4858775" y="983975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4911875" y="981825"/>
            <a:ext cx="2595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02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AI Agents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4911875" y="1357775"/>
            <a:ext cx="3054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OpenAI Responses API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OpenAI Agents SDK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1011050" y="2261750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987950" y="2635550"/>
            <a:ext cx="3223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Containerized FastAPI for Building APIs with Asynchronous capabilities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Containerized MCP for Standardize AI Model Integrations and Tool Calling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1064150" y="2259600"/>
            <a:ext cx="29583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03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FastAPI &amp; MCP 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999113" y="3634425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1052213" y="3632275"/>
            <a:ext cx="2595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05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Deploy &amp; Scale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976013" y="4008225"/>
            <a:ext cx="3054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Docker to Build Containers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Serverless Container Platforms for Enterprise Deployments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Kubernetes for Planet Scale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71" name="Google Shape;371;p48"/>
          <p:cNvSpPr/>
          <p:nvPr/>
        </p:nvSpPr>
        <p:spPr>
          <a:xfrm>
            <a:off x="5430650" y="128150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4950350" y="2259600"/>
            <a:ext cx="2595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04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DAPR &amp; A2A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4950350" y="2635550"/>
            <a:ext cx="305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Build Resilient, Stateless, and Stateful applications that run on the cloud with Dapr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Agent-to-Agent Communication with A2A protocol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4885313" y="3634425"/>
            <a:ext cx="3054600" cy="932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4938413" y="3632275"/>
            <a:ext cx="2595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06</a:t>
            </a:r>
            <a:r>
              <a:rPr lang="en" sz="18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" sz="2200">
                <a:solidFill>
                  <a:srgbClr val="FFFF00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Monitor &amp; Evals</a:t>
            </a:r>
            <a:endParaRPr sz="2200">
              <a:solidFill>
                <a:srgbClr val="FFFF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4938413" y="4008225"/>
            <a:ext cx="3054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1200"/>
              <a:buFont typeface="Heebo"/>
              <a:buChar char="-"/>
            </a:pPr>
            <a:r>
              <a:rPr lang="en" sz="1200">
                <a:solidFill>
                  <a:srgbClr val="F5F5F5"/>
                </a:solidFill>
                <a:latin typeface="Heebo"/>
                <a:ea typeface="Heebo"/>
                <a:cs typeface="Heebo"/>
                <a:sym typeface="Heebo"/>
              </a:rPr>
              <a:t>Use testing &amp; monitoring tools for you Distributed AI Agents</a:t>
            </a:r>
            <a:endParaRPr sz="1200">
              <a:solidFill>
                <a:srgbClr val="F5F5F5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>
            <a:off x="1699675" y="3843975"/>
            <a:ext cx="6103500" cy="11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1650800" y="115200"/>
            <a:ext cx="6103500" cy="45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Presentation Layer (Next.js/Streamlit/Chainlit)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1681125" y="860313"/>
            <a:ext cx="6073200" cy="272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49"/>
          <p:cNvCxnSpPr/>
          <p:nvPr/>
        </p:nvCxnSpPr>
        <p:spPr>
          <a:xfrm>
            <a:off x="4700016" y="585216"/>
            <a:ext cx="1530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9"/>
          <p:cNvSpPr txBox="1"/>
          <p:nvPr/>
        </p:nvSpPr>
        <p:spPr>
          <a:xfrm rot="-5400000">
            <a:off x="480825" y="2058825"/>
            <a:ext cx="2723700" cy="323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Business Logic &amp; AgenticI Workflows Layer</a:t>
            </a:r>
            <a:endParaRPr b="1" sz="600">
              <a:solidFill>
                <a:schemeClr val="dk2"/>
              </a:solidFill>
            </a:endParaRPr>
          </a:p>
        </p:txBody>
      </p:sp>
      <p:sp>
        <p:nvSpPr>
          <p:cNvPr id="386" name="Google Shape;386;p49"/>
          <p:cNvSpPr/>
          <p:nvPr/>
        </p:nvSpPr>
        <p:spPr>
          <a:xfrm>
            <a:off x="4543350" y="3903800"/>
            <a:ext cx="912125" cy="7477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Postgres</a:t>
            </a:r>
            <a:endParaRPr sz="1300"/>
          </a:p>
        </p:txBody>
      </p:sp>
      <p:sp>
        <p:nvSpPr>
          <p:cNvPr id="387" name="Google Shape;387;p49"/>
          <p:cNvSpPr/>
          <p:nvPr/>
        </p:nvSpPr>
        <p:spPr>
          <a:xfrm>
            <a:off x="2257100" y="3903800"/>
            <a:ext cx="1576400" cy="747775"/>
          </a:xfrm>
          <a:prstGeom prst="flowChartMagneticDrum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 txBox="1"/>
          <p:nvPr/>
        </p:nvSpPr>
        <p:spPr>
          <a:xfrm>
            <a:off x="1495800" y="45753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publish/subscribe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(Kafka, RabbitMQ, Redis)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5686350" y="3903800"/>
            <a:ext cx="912125" cy="7477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Pinecone</a:t>
            </a:r>
            <a:endParaRPr sz="1300"/>
          </a:p>
        </p:txBody>
      </p:sp>
      <p:sp>
        <p:nvSpPr>
          <p:cNvPr id="390" name="Google Shape;390;p49"/>
          <p:cNvSpPr/>
          <p:nvPr/>
        </p:nvSpPr>
        <p:spPr>
          <a:xfrm>
            <a:off x="6829350" y="3903800"/>
            <a:ext cx="912125" cy="7477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Neo4j</a:t>
            </a:r>
            <a:endParaRPr sz="1300"/>
          </a:p>
        </p:txBody>
      </p:sp>
      <p:sp>
        <p:nvSpPr>
          <p:cNvPr id="391" name="Google Shape;391;p49"/>
          <p:cNvSpPr txBox="1"/>
          <p:nvPr/>
        </p:nvSpPr>
        <p:spPr>
          <a:xfrm>
            <a:off x="4467250" y="4628725"/>
            <a:ext cx="10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Relational DB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5748376" y="4628725"/>
            <a:ext cx="8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Vector DB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6891376" y="4628725"/>
            <a:ext cx="8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Graph DB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2550150" y="3878950"/>
            <a:ext cx="7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Topic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2536250" y="4184550"/>
            <a:ext cx="680700" cy="307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Messages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6" name="Google Shape;396;p49"/>
          <p:cNvSpPr txBox="1"/>
          <p:nvPr/>
        </p:nvSpPr>
        <p:spPr>
          <a:xfrm rot="-5400000">
            <a:off x="-1074450" y="2355275"/>
            <a:ext cx="4890900" cy="4311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</a:rPr>
              <a:t>Dapr Agentic Cloud Ascent (DACA) Architecture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2216675" y="1110150"/>
            <a:ext cx="5335500" cy="80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2301350" y="917325"/>
            <a:ext cx="1653300" cy="3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Containerized AI Agent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99" name="Google Shape;399;p49" title="Python-logo-notext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51" y="1277950"/>
            <a:ext cx="323100" cy="35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75" y="1271325"/>
            <a:ext cx="323101" cy="3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3294850" y="1207350"/>
            <a:ext cx="10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Responses API</a:t>
            </a:r>
            <a:br>
              <a:rPr b="1" lang="en" sz="800">
                <a:solidFill>
                  <a:schemeClr val="dk2"/>
                </a:solidFill>
              </a:rPr>
            </a:br>
            <a:r>
              <a:rPr b="1" lang="en" sz="800">
                <a:solidFill>
                  <a:schemeClr val="dk2"/>
                </a:solidFill>
              </a:rPr>
              <a:t>Agents SDK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975" y="1111450"/>
            <a:ext cx="1874051" cy="67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350" y="1031433"/>
            <a:ext cx="1061699" cy="597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9"/>
          <p:cNvCxnSpPr/>
          <p:nvPr/>
        </p:nvCxnSpPr>
        <p:spPr>
          <a:xfrm>
            <a:off x="2743650" y="1404000"/>
            <a:ext cx="242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9"/>
          <p:cNvCxnSpPr/>
          <p:nvPr/>
        </p:nvCxnSpPr>
        <p:spPr>
          <a:xfrm>
            <a:off x="4267650" y="1404000"/>
            <a:ext cx="242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9"/>
          <p:cNvCxnSpPr/>
          <p:nvPr/>
        </p:nvCxnSpPr>
        <p:spPr>
          <a:xfrm>
            <a:off x="6096450" y="1404000"/>
            <a:ext cx="242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49"/>
          <p:cNvSpPr/>
          <p:nvPr/>
        </p:nvSpPr>
        <p:spPr>
          <a:xfrm>
            <a:off x="2226800" y="1997050"/>
            <a:ext cx="5335500" cy="4548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775" y="2005014"/>
            <a:ext cx="737400" cy="4152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/>
        </p:nvSpPr>
        <p:spPr>
          <a:xfrm>
            <a:off x="4497848" y="1961675"/>
            <a:ext cx="28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</a:rPr>
              <a:t>Sidecar Container</a:t>
            </a:r>
            <a:endParaRPr b="1" sz="1800">
              <a:solidFill>
                <a:srgbClr val="1C4587"/>
              </a:solidFill>
            </a:endParaRPr>
          </a:p>
        </p:txBody>
      </p:sp>
      <p:cxnSp>
        <p:nvCxnSpPr>
          <p:cNvPr id="410" name="Google Shape;410;p49"/>
          <p:cNvCxnSpPr/>
          <p:nvPr/>
        </p:nvCxnSpPr>
        <p:spPr>
          <a:xfrm>
            <a:off x="2971425" y="3605225"/>
            <a:ext cx="0" cy="1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9"/>
          <p:cNvCxnSpPr/>
          <p:nvPr/>
        </p:nvCxnSpPr>
        <p:spPr>
          <a:xfrm>
            <a:off x="5028825" y="3605225"/>
            <a:ext cx="0" cy="1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9"/>
          <p:cNvCxnSpPr/>
          <p:nvPr/>
        </p:nvCxnSpPr>
        <p:spPr>
          <a:xfrm>
            <a:off x="6171825" y="3605225"/>
            <a:ext cx="0" cy="1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9"/>
          <p:cNvCxnSpPr/>
          <p:nvPr/>
        </p:nvCxnSpPr>
        <p:spPr>
          <a:xfrm>
            <a:off x="7238625" y="3605225"/>
            <a:ext cx="0" cy="1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9"/>
          <p:cNvSpPr/>
          <p:nvPr/>
        </p:nvSpPr>
        <p:spPr>
          <a:xfrm>
            <a:off x="2209650" y="3079675"/>
            <a:ext cx="5335500" cy="415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9"/>
          <p:cNvSpPr/>
          <p:nvPr/>
        </p:nvSpPr>
        <p:spPr>
          <a:xfrm>
            <a:off x="4741775" y="2554025"/>
            <a:ext cx="2820300" cy="431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4725" y="26188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5534025" y="2548075"/>
            <a:ext cx="157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MCP Server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6750" y="3106125"/>
            <a:ext cx="615417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50150" y="3136100"/>
            <a:ext cx="323098" cy="31392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2870225" y="3077300"/>
            <a:ext cx="15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Kubernetes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4968800" y="3087300"/>
            <a:ext cx="28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Azure Container Apps (ACA)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211850" y="2554025"/>
            <a:ext cx="2440200" cy="431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2226800" y="2548075"/>
            <a:ext cx="252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A2A Protocol Server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6575" y="1544950"/>
            <a:ext cx="372856" cy="3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9425" y="1533144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9"/>
          <p:cNvSpPr txBox="1"/>
          <p:nvPr/>
        </p:nvSpPr>
        <p:spPr>
          <a:xfrm rot="-5400000">
            <a:off x="1279425" y="4252625"/>
            <a:ext cx="1165800" cy="323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Layer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/>
        </p:nvSpPr>
        <p:spPr>
          <a:xfrm rot="-5400000">
            <a:off x="-1880350" y="2470125"/>
            <a:ext cx="4650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The DACA Multi-Agent Ascent</a:t>
            </a:r>
            <a:endParaRPr b="1" sz="18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1273100" y="4191675"/>
            <a:ext cx="77001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Rancher Desktop, Docker, Lens, DevContainer, FastAPI, Dapr, Dapr Workflows, OpenAI Agents SDK, MCP, A2A, Local Redis &amp; RabbitMQ, Human-in-the-loop (HITL)</a:t>
            </a:r>
            <a:endParaRPr sz="12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433" name="Google Shape;433;p50"/>
          <p:cNvGraphicFramePr/>
          <p:nvPr/>
        </p:nvGraphicFramePr>
        <p:xfrm>
          <a:off x="2740975" y="397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{2A1508C9-668B-46D7-A35C-DCE3242311D3}</a:tableStyleId>
              </a:tblPr>
              <a:tblGrid>
                <a:gridCol w="47340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Local Development Stage (1-10 Test Users)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34" name="Google Shape;434;p50"/>
          <p:cNvSpPr txBox="1"/>
          <p:nvPr/>
        </p:nvSpPr>
        <p:spPr>
          <a:xfrm>
            <a:off x="1273100" y="3048675"/>
            <a:ext cx="7700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Hugging Face Spaces, CronJob.org, Upstash Redis, CockroachDB, CloudAMQP (RabbitMQ)</a:t>
            </a:r>
            <a:endParaRPr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435" name="Google Shape;435;p50"/>
          <p:cNvGraphicFramePr/>
          <p:nvPr/>
        </p:nvGraphicFramePr>
        <p:xfrm>
          <a:off x="2781400" y="282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{2A1508C9-668B-46D7-A35C-DCE3242311D3}</a:tableStyleId>
              </a:tblPr>
              <a:tblGrid>
                <a:gridCol w="46935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Prototyping Environment (10 -100 Users)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36" name="Google Shape;436;p50"/>
          <p:cNvSpPr txBox="1"/>
          <p:nvPr/>
        </p:nvSpPr>
        <p:spPr>
          <a:xfrm>
            <a:off x="1273100" y="1753275"/>
            <a:ext cx="77001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Azure Container Apps (ACA) or any other Kubernetes Powered Serverless Platform, Azure Container Jobs, CockroachDB for distributed storage, Confluent Kafka</a:t>
            </a:r>
            <a:endParaRPr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437" name="Google Shape;437;p50"/>
          <p:cNvGraphicFramePr/>
          <p:nvPr/>
        </p:nvGraphicFramePr>
        <p:xfrm>
          <a:off x="2781400" y="15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{2A1508C9-668B-46D7-A35C-DCE3242311D3}</a:tableStyleId>
              </a:tblPr>
              <a:tblGrid>
                <a:gridCol w="46935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Enterprise-Scale Deployment (Thousands of  Users)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50"/>
          <p:cNvSpPr txBox="1"/>
          <p:nvPr/>
        </p:nvSpPr>
        <p:spPr>
          <a:xfrm>
            <a:off x="1273100" y="381675"/>
            <a:ext cx="77001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Kubernetes, Self-hosted LLMs (Meta's Llama, Google’s Gemma, DeepSeek), Kafka on Kubernetes, Postgres on Kubernetes, Dapr Agents</a:t>
            </a:r>
            <a:endParaRPr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439" name="Google Shape;439;p50"/>
          <p:cNvGraphicFramePr/>
          <p:nvPr/>
        </p:nvGraphicFramePr>
        <p:xfrm>
          <a:off x="2781400" y="16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{2A1508C9-668B-46D7-A35C-DCE3242311D3}</a:tableStyleId>
              </a:tblPr>
              <a:tblGrid>
                <a:gridCol w="46935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Planet-Scale Deployment (Millions of Users)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cxnSp>
        <p:nvCxnSpPr>
          <p:cNvPr id="440" name="Google Shape;440;p50"/>
          <p:cNvCxnSpPr/>
          <p:nvPr/>
        </p:nvCxnSpPr>
        <p:spPr>
          <a:xfrm rot="10800000">
            <a:off x="941700" y="398250"/>
            <a:ext cx="10200" cy="45876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0"/>
          <p:cNvSpPr/>
          <p:nvPr/>
        </p:nvSpPr>
        <p:spPr>
          <a:xfrm>
            <a:off x="7551175" y="3981375"/>
            <a:ext cx="1116300" cy="43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ebo"/>
                <a:ea typeface="Heebo"/>
                <a:cs typeface="Heebo"/>
                <a:sym typeface="Heebo"/>
              </a:rPr>
              <a:t>Open Source</a:t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7549725" y="2884825"/>
            <a:ext cx="889200" cy="31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ebo"/>
                <a:ea typeface="Heebo"/>
                <a:cs typeface="Heebo"/>
                <a:sym typeface="Heebo"/>
              </a:rPr>
              <a:t>Free</a:t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1624525" y="1513425"/>
            <a:ext cx="1116300" cy="39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ebo"/>
                <a:ea typeface="Heebo"/>
                <a:cs typeface="Heebo"/>
                <a:sym typeface="Heebo"/>
              </a:rPr>
              <a:t>Pay As You Go</a:t>
            </a:r>
            <a:endParaRPr sz="12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7539600" y="1489500"/>
            <a:ext cx="818400" cy="39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ebo"/>
                <a:ea typeface="Heebo"/>
                <a:cs typeface="Heebo"/>
                <a:sym typeface="Heebo"/>
              </a:rPr>
              <a:t>Free Tier</a:t>
            </a:r>
            <a:endParaRPr sz="12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7518200" y="115200"/>
            <a:ext cx="1525800" cy="56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ebo"/>
                <a:ea typeface="Heebo"/>
                <a:cs typeface="Heebo"/>
                <a:sym typeface="Heebo"/>
              </a:rPr>
              <a:t>Free Forever Training Cluster</a:t>
            </a:r>
            <a:endParaRPr sz="12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1922425" y="141825"/>
            <a:ext cx="818400" cy="39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ebo"/>
                <a:ea typeface="Heebo"/>
                <a:cs typeface="Heebo"/>
                <a:sym typeface="Heebo"/>
              </a:rPr>
              <a:t>Paid</a:t>
            </a:r>
            <a:endParaRPr sz="1200"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Global AI Race: A New Frontier in Power</a:t>
            </a:r>
            <a:endParaRPr/>
          </a:p>
        </p:txBody>
      </p:sp>
      <p:sp>
        <p:nvSpPr>
          <p:cNvPr id="452" name="Google Shape;452;p5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</a:t>
            </a:r>
            <a:r>
              <a:rPr lang="en" sz="2000"/>
              <a:t>nvesting in AI is now essential for global relevance.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2"/>
                </a:solidFill>
              </a:rPr>
              <a:t>AI is more than technology—it’s a pathway to economic power and geopolitical influence.</a:t>
            </a:r>
            <a:endParaRPr b="1"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b="1" lang="en" sz="2000">
                <a:solidFill>
                  <a:schemeClr val="dk2"/>
                </a:solidFill>
              </a:rPr>
              <a:t>It also impacts the future of humanity.</a:t>
            </a:r>
            <a:endParaRPr b="1"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US and China are leading the AI charge.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Countries like the UK, Israel, and India are rapidly advancing.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AI is projected to add $15.7 trillion to global GDP by 2030 (source: Gartner).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Nations are investing heavily to capture these economic benefits.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Saudi Arabia Plans $100 Billion AI Project to Rival UAE.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Demand for AI Jobs</a:t>
            </a:r>
            <a:endParaRPr/>
          </a:p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chemeClr val="dk2"/>
                </a:solidFill>
              </a:rPr>
              <a:t>High Demand for AI Talent</a:t>
            </a:r>
            <a:r>
              <a:rPr lang="en" sz="2300"/>
              <a:t>: Fields like agentic AI, humanoid robotics, and physical AI are seeing rapid growth.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chemeClr val="dk2"/>
                </a:solidFill>
              </a:rPr>
              <a:t>Top industries hiring for AI roles</a:t>
            </a:r>
            <a:r>
              <a:rPr lang="en" sz="2300"/>
              <a:t>: tech, finance, healthcare, and manufacturing 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chemeClr val="dk2"/>
                </a:solidFill>
              </a:rPr>
              <a:t>Lucrative Salaries</a:t>
            </a:r>
            <a:r>
              <a:rPr lang="en" sz="2300"/>
              <a:t>: AI professionals can expect salaries ranging from </a:t>
            </a:r>
            <a:r>
              <a:rPr b="1" lang="en" sz="2300">
                <a:solidFill>
                  <a:schemeClr val="dk2"/>
                </a:solidFill>
              </a:rPr>
              <a:t>$150,000 to over $200,000</a:t>
            </a:r>
            <a:r>
              <a:rPr lang="en" sz="2300"/>
              <a:t>, with opportunities only expanding.</a:t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1" cy="320817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3"/>
          <p:cNvSpPr txBox="1"/>
          <p:nvPr>
            <p:ph idx="4294967295" type="title"/>
          </p:nvPr>
        </p:nvSpPr>
        <p:spPr>
          <a:xfrm>
            <a:off x="5676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1.2 million Python job openings listed on LinkedIn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52400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400"/>
            <a:ext cx="4838698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5"/>
          <p:cNvSpPr txBox="1"/>
          <p:nvPr/>
        </p:nvSpPr>
        <p:spPr>
          <a:xfrm flipH="1" rot="-5400000">
            <a:off x="68850" y="2394000"/>
            <a:ext cx="362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Cloud Native AI</a:t>
            </a:r>
            <a:endParaRPr b="1" sz="31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>
            <p:ph type="title"/>
          </p:nvPr>
        </p:nvSpPr>
        <p:spPr>
          <a:xfrm>
            <a:off x="8724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Two-Step Lifecycle and AI Model Pipeline</a:t>
            </a:r>
            <a:endParaRPr/>
          </a:p>
        </p:txBody>
      </p:sp>
      <p:sp>
        <p:nvSpPr>
          <p:cNvPr id="481" name="Google Shape;481;p56"/>
          <p:cNvSpPr txBox="1"/>
          <p:nvPr>
            <p:ph idx="1" type="subTitle"/>
          </p:nvPr>
        </p:nvSpPr>
        <p:spPr>
          <a:xfrm>
            <a:off x="5151737" y="1977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AI to Generate Responses</a:t>
            </a:r>
            <a:endParaRPr/>
          </a:p>
        </p:txBody>
      </p:sp>
      <p:sp>
        <p:nvSpPr>
          <p:cNvPr id="482" name="Google Shape;482;p56"/>
          <p:cNvSpPr txBox="1"/>
          <p:nvPr>
            <p:ph idx="2" type="subTitle"/>
          </p:nvPr>
        </p:nvSpPr>
        <p:spPr>
          <a:xfrm>
            <a:off x="1486663" y="1977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AI to Understand Language</a:t>
            </a:r>
            <a:endParaRPr/>
          </a:p>
        </p:txBody>
      </p:sp>
      <p:sp>
        <p:nvSpPr>
          <p:cNvPr id="483" name="Google Shape;483;p56"/>
          <p:cNvSpPr txBox="1"/>
          <p:nvPr>
            <p:ph idx="3" type="subTitle"/>
          </p:nvPr>
        </p:nvSpPr>
        <p:spPr>
          <a:xfrm>
            <a:off x="1486663" y="1525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84" name="Google Shape;484;p56"/>
          <p:cNvSpPr txBox="1"/>
          <p:nvPr>
            <p:ph idx="4" type="subTitle"/>
          </p:nvPr>
        </p:nvSpPr>
        <p:spPr>
          <a:xfrm>
            <a:off x="5151738" y="1525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pic>
        <p:nvPicPr>
          <p:cNvPr id="485" name="Google Shape;4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00" y="2675450"/>
            <a:ext cx="1809776" cy="18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398" y="2675450"/>
            <a:ext cx="1809776" cy="18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7"/>
          <p:cNvPicPr preferRelativeResize="0"/>
          <p:nvPr/>
        </p:nvPicPr>
        <p:blipFill rotWithShape="1">
          <a:blip r:embed="rId3">
            <a:alphaModFix/>
          </a:blip>
          <a:srcRect b="10316" l="3375" r="3375" t="2620"/>
          <a:stretch/>
        </p:blipFill>
        <p:spPr>
          <a:xfrm>
            <a:off x="0" y="0"/>
            <a:ext cx="9144003" cy="5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Waves of AI</a:t>
            </a:r>
            <a:endParaRPr/>
          </a:p>
        </p:txBody>
      </p:sp>
      <p:sp>
        <p:nvSpPr>
          <p:cNvPr id="255" name="Google Shape;255;p31"/>
          <p:cNvSpPr txBox="1"/>
          <p:nvPr>
            <p:ph idx="1" type="subTitle"/>
          </p:nvPr>
        </p:nvSpPr>
        <p:spPr>
          <a:xfrm>
            <a:off x="720000" y="1973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analyzing data to predict outcomes.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Analyze past data</a:t>
            </a:r>
            <a:r>
              <a:rPr lang="en"/>
              <a:t> to predict future outcomes.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Mattered: Enabled data-driven decision-making.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idx="2" type="subTitle"/>
          </p:nvPr>
        </p:nvSpPr>
        <p:spPr>
          <a:xfrm>
            <a:off x="3375598" y="1973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creating content from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Creating content </a:t>
            </a:r>
            <a:r>
              <a:rPr lang="en"/>
              <a:t>(text, images, code, videos).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Mattered: Empowered creativity and productivity.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3" type="subTitle"/>
          </p:nvPr>
        </p:nvSpPr>
        <p:spPr>
          <a:xfrm>
            <a:off x="6031075" y="1973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autonomous actions and learning iteratively.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Autonomous actions</a:t>
            </a:r>
            <a:r>
              <a:rPr lang="en"/>
              <a:t>, environment interaction, iterative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Matters: AI becomes proactive, managing complex tasks.</a:t>
            </a:r>
            <a:endParaRPr/>
          </a:p>
        </p:txBody>
      </p:sp>
      <p:sp>
        <p:nvSpPr>
          <p:cNvPr id="258" name="Google Shape;258;p31"/>
          <p:cNvSpPr txBox="1"/>
          <p:nvPr>
            <p:ph idx="4" type="subTitle"/>
          </p:nvPr>
        </p:nvSpPr>
        <p:spPr>
          <a:xfrm>
            <a:off x="720000" y="1628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AI</a:t>
            </a:r>
            <a:endParaRPr/>
          </a:p>
        </p:txBody>
      </p:sp>
      <p:sp>
        <p:nvSpPr>
          <p:cNvPr id="259" name="Google Shape;259;p31"/>
          <p:cNvSpPr txBox="1"/>
          <p:nvPr>
            <p:ph idx="5" type="subTitle"/>
          </p:nvPr>
        </p:nvSpPr>
        <p:spPr>
          <a:xfrm>
            <a:off x="3375602" y="1628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</a:t>
            </a:r>
            <a:endParaRPr/>
          </a:p>
        </p:txBody>
      </p:sp>
      <p:sp>
        <p:nvSpPr>
          <p:cNvPr id="260" name="Google Shape;260;p31"/>
          <p:cNvSpPr txBox="1"/>
          <p:nvPr>
            <p:ph idx="6" type="subTitle"/>
          </p:nvPr>
        </p:nvSpPr>
        <p:spPr>
          <a:xfrm>
            <a:off x="6031075" y="1628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AI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8839200" cy="3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/>
          <p:nvPr>
            <p:ph type="title"/>
          </p:nvPr>
        </p:nvSpPr>
        <p:spPr>
          <a:xfrm>
            <a:off x="262800" y="74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To AGI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Now we have Two Fundamental Scaling Laws</a:t>
            </a:r>
            <a:endParaRPr sz="2900"/>
          </a:p>
        </p:txBody>
      </p:sp>
      <p:sp>
        <p:nvSpPr>
          <p:cNvPr id="503" name="Google Shape;503;p59"/>
          <p:cNvSpPr txBox="1"/>
          <p:nvPr>
            <p:ph idx="1" type="subTitle"/>
          </p:nvPr>
        </p:nvSpPr>
        <p:spPr>
          <a:xfrm>
            <a:off x="5151723" y="1673100"/>
            <a:ext cx="2988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Intelligence Requires Thinking.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more you Compute the Higher Quality Answers You Provide.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shift will move us from a world of massive pre-training clusters toward inference clouds, which are distributed, cloud-based servers for inference,</a:t>
            </a:r>
            <a:endParaRPr sz="1600"/>
          </a:p>
        </p:txBody>
      </p:sp>
      <p:sp>
        <p:nvSpPr>
          <p:cNvPr id="504" name="Google Shape;504;p59"/>
          <p:cNvSpPr txBox="1"/>
          <p:nvPr>
            <p:ph idx="2" type="subTitle"/>
          </p:nvPr>
        </p:nvSpPr>
        <p:spPr>
          <a:xfrm>
            <a:off x="1486677" y="1673100"/>
            <a:ext cx="29889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sz="1600"/>
              <a:t>mprovements in performance in LLMs been due to increases in model scale.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Size (number of parameters), training data volume, and computational resources.</a:t>
            </a:r>
            <a:endParaRPr sz="1600"/>
          </a:p>
        </p:txBody>
      </p:sp>
      <p:sp>
        <p:nvSpPr>
          <p:cNvPr id="505" name="Google Shape;505;p59"/>
          <p:cNvSpPr txBox="1"/>
          <p:nvPr>
            <p:ph idx="3" type="subTitle"/>
          </p:nvPr>
        </p:nvSpPr>
        <p:spPr>
          <a:xfrm>
            <a:off x="1486663" y="12209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506" name="Google Shape;506;p59"/>
          <p:cNvSpPr txBox="1"/>
          <p:nvPr>
            <p:ph idx="4" type="subTitle"/>
          </p:nvPr>
        </p:nvSpPr>
        <p:spPr>
          <a:xfrm>
            <a:off x="5151738" y="12209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8600"/>
            <a:ext cx="74335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3: Agentic AI</a:t>
            </a:r>
            <a:endParaRPr/>
          </a:p>
        </p:txBody>
      </p:sp>
      <p:sp>
        <p:nvSpPr>
          <p:cNvPr id="517" name="Google Shape;517;p6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Agentic AI</a:t>
            </a:r>
            <a:r>
              <a:rPr lang="en" sz="1400"/>
              <a:t> is like having a smart robot friend who can think and make decisions and take actions by itself, just like a real person.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1"/>
          <p:cNvSpPr/>
          <p:nvPr/>
        </p:nvSpPr>
        <p:spPr>
          <a:xfrm>
            <a:off x="3436050" y="1839800"/>
            <a:ext cx="2271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Agentic AI</a:t>
            </a:r>
            <a:endParaRPr b="1" sz="19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cxnSp>
        <p:nvCxnSpPr>
          <p:cNvPr id="519" name="Google Shape;519;p61"/>
          <p:cNvCxnSpPr>
            <a:stCxn id="518" idx="1"/>
          </p:cNvCxnSpPr>
          <p:nvPr/>
        </p:nvCxnSpPr>
        <p:spPr>
          <a:xfrm rot="10800000">
            <a:off x="2518650" y="2102750"/>
            <a:ext cx="917400" cy="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1"/>
          <p:cNvCxnSpPr/>
          <p:nvPr/>
        </p:nvCxnSpPr>
        <p:spPr>
          <a:xfrm>
            <a:off x="5707950" y="2126150"/>
            <a:ext cx="5763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61"/>
          <p:cNvSpPr txBox="1"/>
          <p:nvPr/>
        </p:nvSpPr>
        <p:spPr>
          <a:xfrm>
            <a:off x="212075" y="1914650"/>
            <a:ext cx="293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Software</a:t>
            </a:r>
            <a:r>
              <a:rPr b="1" lang="en" sz="15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Agents</a:t>
            </a:r>
            <a:endParaRPr b="1" sz="15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6305225" y="1930400"/>
            <a:ext cx="1714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Physical Agents</a:t>
            </a:r>
            <a:endParaRPr b="1" sz="15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523" name="Google Shape;523;p61"/>
          <p:cNvSpPr txBox="1"/>
          <p:nvPr/>
        </p:nvSpPr>
        <p:spPr>
          <a:xfrm>
            <a:off x="257175" y="2523475"/>
            <a:ext cx="31788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Software agents are virtual entities that operate in digital environments. They perform tasks autonomously by interacting with software, data, and digital services.</a:t>
            </a: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5837100" y="3105075"/>
            <a:ext cx="31788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Physical agents, also known as embodied agents, are AI entities that interact with the physical world. These agents often include </a:t>
            </a: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humanoids</a:t>
            </a: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autonomous vehicles, and autonomous systems.</a:t>
            </a: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</a:br>
            <a:b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</a:b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525" name="Google Shape;5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075" y="2365125"/>
            <a:ext cx="616724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50" y="2365125"/>
            <a:ext cx="5644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1"/>
          <p:cNvPicPr preferRelativeResize="0"/>
          <p:nvPr/>
        </p:nvPicPr>
        <p:blipFill rotWithShape="1">
          <a:blip r:embed="rId5">
            <a:alphaModFix/>
          </a:blip>
          <a:srcRect b="7527" l="28121" r="5367" t="12222"/>
          <a:stretch/>
        </p:blipFill>
        <p:spPr>
          <a:xfrm>
            <a:off x="6832137" y="4142134"/>
            <a:ext cx="1036325" cy="937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Journey of Agentic AI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3" name="Google Shape;533;p6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>
                <a:solidFill>
                  <a:schemeClr val="dk2"/>
                </a:solidFill>
              </a:rPr>
              <a:t>Neural Networks</a:t>
            </a:r>
            <a:r>
              <a:rPr lang="en" sz="2800"/>
              <a:t> gave AI a brain to think.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>
                <a:solidFill>
                  <a:schemeClr val="dk2"/>
                </a:solidFill>
              </a:rPr>
              <a:t>GPUs</a:t>
            </a:r>
            <a:r>
              <a:rPr b="1" lang="en" sz="2800"/>
              <a:t> </a:t>
            </a:r>
            <a:r>
              <a:rPr lang="en" sz="2800"/>
              <a:t>helped AI learn fast by working on many things at the same time.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>
                <a:solidFill>
                  <a:schemeClr val="dk2"/>
                </a:solidFill>
              </a:rPr>
              <a:t>Transformers</a:t>
            </a:r>
            <a:r>
              <a:rPr lang="en" sz="2800"/>
              <a:t> gave AI the ability to understand and communicate.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>
                <a:solidFill>
                  <a:srgbClr val="FFFF00"/>
                </a:solidFill>
              </a:rPr>
              <a:t>Tool Calling</a:t>
            </a:r>
            <a:r>
              <a:rPr lang="en" sz="2800"/>
              <a:t> gave AI the ability to take</a:t>
            </a:r>
            <a:endParaRPr sz="2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Action and connect to the world.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– The Brain of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3"/>
          <p:cNvSpPr txBox="1"/>
          <p:nvPr>
            <p:ph idx="1" type="body"/>
          </p:nvPr>
        </p:nvSpPr>
        <p:spPr>
          <a:xfrm>
            <a:off x="720000" y="11395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Char char="●"/>
            </a:pPr>
            <a:r>
              <a:rPr b="1" lang="en" sz="2800">
                <a:solidFill>
                  <a:schemeClr val="dk2"/>
                </a:solidFill>
              </a:rPr>
              <a:t>AI Thinks Like Our Brains!</a:t>
            </a:r>
            <a:endParaRPr b="1"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AI uses Neural Networks to think.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Just like our brains have lots of tiny cells talking to each other, </a:t>
            </a:r>
            <a:r>
              <a:rPr b="1" lang="en" sz="2800">
                <a:solidFill>
                  <a:schemeClr val="dk2"/>
                </a:solidFill>
              </a:rPr>
              <a:t>neural networks are like tiny computer helpers working together</a:t>
            </a:r>
            <a:r>
              <a:rPr lang="en" sz="2800"/>
              <a:t>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These helpers teach AI to recognize pictures, understand words, and learn new things!</a:t>
            </a:r>
            <a:endParaRPr sz="2800"/>
          </a:p>
        </p:txBody>
      </p:sp>
      <p:pic>
        <p:nvPicPr>
          <p:cNvPr id="540" name="Google Shape;5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125" y="436025"/>
            <a:ext cx="891126" cy="8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4"/>
          <p:cNvPicPr preferRelativeResize="0"/>
          <p:nvPr/>
        </p:nvPicPr>
        <p:blipFill rotWithShape="1">
          <a:blip r:embed="rId3">
            <a:alphaModFix/>
          </a:blip>
          <a:srcRect b="13167" l="0" r="0" t="10408"/>
          <a:stretch/>
        </p:blipFill>
        <p:spPr>
          <a:xfrm>
            <a:off x="1219200" y="884775"/>
            <a:ext cx="6528100" cy="3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/>
        </p:nvSpPr>
        <p:spPr>
          <a:xfrm>
            <a:off x="818875" y="188375"/>
            <a:ext cx="692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rgbClr val="0E0E0E"/>
                </a:solidFill>
              </a:rPr>
              <a:t>AI is Smart Because of Neural Networks!</a:t>
            </a:r>
            <a:endParaRPr b="1" sz="225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 – The Muscles of AI</a:t>
            </a:r>
            <a:endParaRPr/>
          </a:p>
        </p:txBody>
      </p:sp>
      <p:sp>
        <p:nvSpPr>
          <p:cNvPr id="552" name="Google Shape;552;p65"/>
          <p:cNvSpPr txBox="1"/>
          <p:nvPr>
            <p:ph idx="1" type="body"/>
          </p:nvPr>
        </p:nvSpPr>
        <p:spPr>
          <a:xfrm>
            <a:off x="720000" y="10633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AI Needs Strong Muscles to Work Fast – That’s GPUs!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r>
              <a:rPr b="1" lang="en" sz="1900">
                <a:solidFill>
                  <a:schemeClr val="dk2"/>
                </a:solidFill>
              </a:rPr>
              <a:t>GPUs are special computer parts that work on many things all at once.</a:t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Imagine having lots of helpers doing small jobs together at the same time—that’s how GPUs work!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r>
              <a:rPr b="1" lang="en" sz="1900">
                <a:solidFill>
                  <a:schemeClr val="dk2"/>
                </a:solidFill>
              </a:rPr>
              <a:t>This is called working in parallel.</a:t>
            </a:r>
            <a:endParaRPr b="1"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CPUs (normal computer brains) do one thing at a time, like a person building with one block at a time.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GPUs can handle many blocks at once, making things go much faster!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With GPUs, AI can learn from tons of information quickly, just like a team finishing a big puzzle faster than one person.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875" y="368825"/>
            <a:ext cx="891126" cy="8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488600" y="445025"/>
            <a:ext cx="9144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 accelerate processes up to 100 times faster</a:t>
            </a:r>
            <a:endParaRPr/>
          </a:p>
        </p:txBody>
      </p:sp>
      <p:pic>
        <p:nvPicPr>
          <p:cNvPr id="559" name="Google Shape;5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1143975"/>
            <a:ext cx="7115548" cy="387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7"/>
          <p:cNvSpPr txBox="1"/>
          <p:nvPr>
            <p:ph type="title"/>
          </p:nvPr>
        </p:nvSpPr>
        <p:spPr>
          <a:xfrm>
            <a:off x="488600" y="445025"/>
            <a:ext cx="9144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 accelerate processes up to 100 times faster</a:t>
            </a:r>
            <a:endParaRPr/>
          </a:p>
        </p:txBody>
      </p:sp>
      <p:pic>
        <p:nvPicPr>
          <p:cNvPr id="565" name="Google Shape;5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00" y="1413752"/>
            <a:ext cx="3899441" cy="313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60" y="1365125"/>
            <a:ext cx="3559314" cy="313722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7"/>
          <p:cNvSpPr txBox="1"/>
          <p:nvPr/>
        </p:nvSpPr>
        <p:spPr>
          <a:xfrm>
            <a:off x="7612975" y="2960500"/>
            <a:ext cx="91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Trained Model</a:t>
            </a:r>
            <a:endParaRPr sz="11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609675" y="228600"/>
            <a:ext cx="8263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4403C"/>
                </a:solidFill>
                <a:highlight>
                  <a:srgbClr val="FFFFFF"/>
                </a:highlight>
              </a:rPr>
              <a:t>Chatbot Arena LLM Leaderboard</a:t>
            </a:r>
            <a:endParaRPr b="1" sz="2200">
              <a:solidFill>
                <a:srgbClr val="44403C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rgbClr val="44403C"/>
                </a:solidFill>
                <a:highlight>
                  <a:srgbClr val="FFFFFF"/>
                </a:highlight>
              </a:rPr>
              <a:t>Community-driven Evaluation for Best LLMs</a:t>
            </a:r>
            <a:endParaRPr b="1" sz="1600">
              <a:solidFill>
                <a:srgbClr val="44403C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32" title="Screenshot 2025-04-07 at 5.20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27600"/>
            <a:ext cx="8263168" cy="36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488600" y="445025"/>
            <a:ext cx="9144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 accelerate processes up to 100 times faster</a:t>
            </a:r>
            <a:endParaRPr/>
          </a:p>
        </p:txBody>
      </p:sp>
      <p:pic>
        <p:nvPicPr>
          <p:cNvPr id="573" name="Google Shape;5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25" y="1119050"/>
            <a:ext cx="7404550" cy="3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8"/>
          <p:cNvSpPr txBox="1"/>
          <p:nvPr/>
        </p:nvSpPr>
        <p:spPr>
          <a:xfrm>
            <a:off x="2431375" y="1969900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Training</a:t>
            </a:r>
            <a:endParaRPr b="1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575" name="Google Shape;575;p68"/>
          <p:cNvSpPr txBox="1"/>
          <p:nvPr/>
        </p:nvSpPr>
        <p:spPr>
          <a:xfrm>
            <a:off x="5784175" y="1817500"/>
            <a:ext cx="11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Inference</a:t>
            </a:r>
            <a:endParaRPr b="1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576" name="Google Shape;576;p68"/>
          <p:cNvSpPr txBox="1"/>
          <p:nvPr/>
        </p:nvSpPr>
        <p:spPr>
          <a:xfrm>
            <a:off x="4031575" y="3112900"/>
            <a:ext cx="91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Trained Model</a:t>
            </a:r>
            <a:endParaRPr sz="11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Calling: A Core Feature of Agentic AI</a:t>
            </a:r>
            <a:endParaRPr/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720000" y="1215750"/>
            <a:ext cx="77040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Tool calling enables AI agents to autonomously select and utilize external tools or APIs to accomplish tasks beyond their inherent capabilities.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Significance in Agentic AI: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Enhances problem-solving by allowing AI to access specialized resources.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Facilitates dynamic decision-making through real-time data retrieval and processing.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Expands the functional scope of AI agents, enabling them to perform complex, multi-step operations.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Example: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 AI agent tasked with planning a trip can autonomously access flight booking APIs, hotel reservation systems, and local event databases to create a comprehensive itinerary.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type="title"/>
          </p:nvPr>
        </p:nvSpPr>
        <p:spPr>
          <a:xfrm>
            <a:off x="596250" y="1036700"/>
            <a:ext cx="79911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Fourth Industrial Revolution</a:t>
            </a:r>
            <a:endParaRPr/>
          </a:p>
        </p:txBody>
      </p:sp>
      <p:sp>
        <p:nvSpPr>
          <p:cNvPr id="588" name="Google Shape;588;p70"/>
          <p:cNvSpPr txBox="1"/>
          <p:nvPr>
            <p:ph idx="1" type="subTitle"/>
          </p:nvPr>
        </p:nvSpPr>
        <p:spPr>
          <a:xfrm>
            <a:off x="2135550" y="3077300"/>
            <a:ext cx="48729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be prepared not only for high-value job roles but also for leadership in AI’s next evolution, essential to the future economy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1"/>
          <p:cNvSpPr txBox="1"/>
          <p:nvPr>
            <p:ph idx="1" type="subTitle"/>
          </p:nvPr>
        </p:nvSpPr>
        <p:spPr>
          <a:xfrm>
            <a:off x="1588525" y="3001100"/>
            <a:ext cx="5739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 &amp; Build Intelligent Planet Scale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Vertical LLM Agents and bring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Agentia World to Life</a:t>
            </a:r>
            <a:endParaRPr sz="2200"/>
          </a:p>
        </p:txBody>
      </p:sp>
      <p:sp>
        <p:nvSpPr>
          <p:cNvPr id="594" name="Google Shape;594;p71"/>
          <p:cNvSpPr txBox="1"/>
          <p:nvPr>
            <p:ph type="title"/>
          </p:nvPr>
        </p:nvSpPr>
        <p:spPr>
          <a:xfrm>
            <a:off x="950025" y="884300"/>
            <a:ext cx="68967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Let’s </a:t>
            </a:r>
            <a:r>
              <a:rPr lang="en" sz="5300"/>
              <a:t>Build DACA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Vertical </a:t>
            </a:r>
            <a:r>
              <a:rPr lang="en" sz="5300"/>
              <a:t>AI Solutions</a:t>
            </a:r>
            <a:endParaRPr sz="5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vs. Horizontal AI Solutions</a:t>
            </a:r>
            <a:endParaRPr/>
          </a:p>
        </p:txBody>
      </p:sp>
      <p:sp>
        <p:nvSpPr>
          <p:cNvPr id="600" name="Google Shape;600;p72"/>
          <p:cNvSpPr txBox="1"/>
          <p:nvPr>
            <p:ph idx="1" type="body"/>
          </p:nvPr>
        </p:nvSpPr>
        <p:spPr>
          <a:xfrm>
            <a:off x="720000" y="987150"/>
            <a:ext cx="7704000" cy="3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Horizontal Solutions</a:t>
            </a:r>
            <a:r>
              <a:rPr lang="en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General-purpose AI for broad use cases (e.g., chatbots, LLMs).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Pros: </a:t>
            </a:r>
            <a:r>
              <a:rPr lang="en" sz="1600">
                <a:solidFill>
                  <a:schemeClr val="dk2"/>
                </a:solidFill>
              </a:rPr>
              <a:t>Wide applicability, rapid deployment</a:t>
            </a:r>
            <a:r>
              <a:rPr lang="en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Cons: Lack depth, generic outputs.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Vertical Solutions</a:t>
            </a:r>
            <a:r>
              <a:rPr lang="en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Specialized AI for industry-specific tasks (e.g., logistics, healthcare, education).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Pros: </a:t>
            </a:r>
            <a:r>
              <a:rPr lang="en" sz="1600">
                <a:solidFill>
                  <a:schemeClr val="dk2"/>
                </a:solidFill>
              </a:rPr>
              <a:t>Tailored, high-impact, domain expertise</a:t>
            </a:r>
            <a:r>
              <a:rPr lang="en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Cons: Narrower scope, higher customization.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Vertical solutions target </a:t>
            </a:r>
            <a:r>
              <a:rPr lang="en" sz="1600">
                <a:solidFill>
                  <a:schemeClr val="dk2"/>
                </a:solidFill>
              </a:rPr>
              <a:t>specific industries </a:t>
            </a:r>
            <a:r>
              <a:rPr lang="en" sz="1600"/>
              <a:t>(e.g., logistics, healthcare), while horizontal solutions are broad (e.g., general chatbots).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Focus: Vertical Agents</a:t>
            </a:r>
            <a:endParaRPr/>
          </a:p>
        </p:txBody>
      </p:sp>
      <p:sp>
        <p:nvSpPr>
          <p:cNvPr id="606" name="Google Shape;606;p73"/>
          <p:cNvSpPr txBox="1"/>
          <p:nvPr>
            <p:ph idx="1" type="body"/>
          </p:nvPr>
        </p:nvSpPr>
        <p:spPr>
          <a:xfrm>
            <a:off x="720000" y="11395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AI-first: </a:t>
            </a:r>
            <a:r>
              <a:rPr lang="en" sz="2700">
                <a:solidFill>
                  <a:schemeClr val="dk2"/>
                </a:solidFill>
              </a:rPr>
              <a:t>Deep domain logic via OpenAI SDK, MCP, A2A.</a:t>
            </a:r>
            <a:endParaRPr sz="2700">
              <a:solidFill>
                <a:schemeClr val="dk2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Cloud-first: </a:t>
            </a:r>
            <a:r>
              <a:rPr lang="en" sz="2700">
                <a:solidFill>
                  <a:schemeClr val="dk2"/>
                </a:solidFill>
              </a:rPr>
              <a:t>Scalable, industry-tuned deployments</a:t>
            </a:r>
            <a:r>
              <a:rPr lang="en" sz="2700"/>
              <a:t>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Example: Logistics agent optimizing supply chains with A2A.</a:t>
            </a:r>
            <a:endParaRPr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6"/>
                </a:solidFill>
              </a:rPr>
              <a:t>Vertical agents drive precision in Agentia World</a:t>
            </a:r>
            <a:r>
              <a:rPr lang="en" sz="2700"/>
              <a:t>.</a:t>
            </a:r>
            <a:endParaRPr sz="2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Monetizing Vertical Agents</a:t>
            </a:r>
            <a:endParaRPr/>
          </a:p>
        </p:txBody>
      </p:sp>
      <p:sp>
        <p:nvSpPr>
          <p:cNvPr id="612" name="Google Shape;612;p74"/>
          <p:cNvSpPr txBox="1"/>
          <p:nvPr>
            <p:ph idx="1" type="body"/>
          </p:nvPr>
        </p:nvSpPr>
        <p:spPr>
          <a:xfrm>
            <a:off x="720000" y="832650"/>
            <a:ext cx="7704000" cy="3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Why Vertical Agents Excel: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Targeted Value: </a:t>
            </a:r>
            <a:r>
              <a:rPr b="1" lang="en" sz="1400">
                <a:solidFill>
                  <a:schemeClr val="dk2"/>
                </a:solidFill>
              </a:rPr>
              <a:t>Solve niche pain points</a:t>
            </a:r>
            <a:r>
              <a:rPr b="1" lang="en" sz="1400"/>
              <a:t> (e.g., logistics, healthcare).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Premium Pricing: Expertise </a:t>
            </a:r>
            <a:r>
              <a:rPr b="1" lang="en" sz="1400">
                <a:solidFill>
                  <a:schemeClr val="dk2"/>
                </a:solidFill>
              </a:rPr>
              <a:t>drives higher fees</a:t>
            </a:r>
            <a:r>
              <a:rPr b="1" lang="en" sz="1400"/>
              <a:t> vs. horizontal agents.</a:t>
            </a:r>
            <a:endParaRPr b="1"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Recurring Revenue: </a:t>
            </a:r>
            <a:r>
              <a:rPr b="1" lang="en" sz="1400">
                <a:solidFill>
                  <a:schemeClr val="dk2"/>
                </a:solidFill>
              </a:rPr>
              <a:t>Subscriptions/usage fees ensure stability</a:t>
            </a:r>
            <a:r>
              <a:rPr b="1" lang="en" sz="1400"/>
              <a:t>.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DACA’s Monetization Edge: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AI-First: OpenAI SDK, MCP tailor </a:t>
            </a:r>
            <a:r>
              <a:rPr b="1" lang="en" sz="1400">
                <a:solidFill>
                  <a:schemeClr val="dk2"/>
                </a:solidFill>
              </a:rPr>
              <a:t>agents for industry ROI</a:t>
            </a:r>
            <a:r>
              <a:rPr b="1" lang="en" sz="1400"/>
              <a:t>.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Cloud-First: Scalable delivery </a:t>
            </a:r>
            <a:r>
              <a:rPr b="1" lang="en" sz="1400">
                <a:solidFill>
                  <a:schemeClr val="dk2"/>
                </a:solidFill>
              </a:rPr>
              <a:t>maximizes margins</a:t>
            </a:r>
            <a:r>
              <a:rPr b="1" lang="en" sz="1400"/>
              <a:t>.</a:t>
            </a:r>
            <a:endParaRPr b="1"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Industry Examples: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Logistics: $10K/month for route optimization (cf. Veeva’s healthcare SaaS).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Healthcare: $5/patient for triage automation (cf. ServiceTitan’s contractor fees).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Retail: $2K/month/store for inventory (cf. Toast’s restaurant subscriptions).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Construction: $15K/month/site for compliance (cf. Procore’s project management).</a:t>
            </a:r>
            <a:endParaRPr b="1"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</a:rPr>
              <a:t>Vertical agents mirror vertical SaaS success in Agentia World.</a:t>
            </a:r>
            <a:endParaRPr b="1" sz="21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title"/>
          </p:nvPr>
        </p:nvSpPr>
        <p:spPr>
          <a:xfrm>
            <a:off x="811975" y="1259850"/>
            <a:ext cx="40977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agents as the </a:t>
            </a: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new apps</a:t>
            </a:r>
            <a:r>
              <a:rPr lang="en"/>
              <a:t> for an AI-powered world.</a:t>
            </a:r>
            <a:endParaRPr/>
          </a:p>
        </p:txBody>
      </p:sp>
      <p:sp>
        <p:nvSpPr>
          <p:cNvPr id="618" name="Google Shape;618;p75"/>
          <p:cNvSpPr txBox="1"/>
          <p:nvPr>
            <p:ph idx="1" type="subTitle"/>
          </p:nvPr>
        </p:nvSpPr>
        <p:spPr>
          <a:xfrm>
            <a:off x="811975" y="2271150"/>
            <a:ext cx="409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Every organization will have a constellation of agents</a:t>
            </a:r>
            <a:r>
              <a:rPr lang="en" sz="2200"/>
              <a:t>. They will work on behalf of an individual, team or function to execute and orchestrate businesses process.</a:t>
            </a:r>
            <a:endParaRPr sz="2200"/>
          </a:p>
        </p:txBody>
      </p:sp>
      <p:pic>
        <p:nvPicPr>
          <p:cNvPr id="619" name="Google Shape;619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5230350" y="875700"/>
            <a:ext cx="3389700" cy="3392100"/>
          </a:xfrm>
          <a:prstGeom prst="ellipse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425" y="-281925"/>
            <a:ext cx="9727399" cy="54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6"/>
          <p:cNvSpPr txBox="1"/>
          <p:nvPr/>
        </p:nvSpPr>
        <p:spPr>
          <a:xfrm>
            <a:off x="1184325" y="4323900"/>
            <a:ext cx="726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Your Apps Are on Borrowed Time.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AI Agents Are on the Way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26" name="Google Shape;626;p76"/>
          <p:cNvSpPr txBox="1"/>
          <p:nvPr/>
        </p:nvSpPr>
        <p:spPr>
          <a:xfrm>
            <a:off x="1108125" y="-95700"/>
            <a:ext cx="72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AI Agents will Replace SaaS and Apps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Logic</a:t>
            </a:r>
            <a:endParaRPr/>
          </a:p>
        </p:txBody>
      </p:sp>
      <p:sp>
        <p:nvSpPr>
          <p:cNvPr id="632" name="Google Shape;632;p7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Vertical agents’ specificity allows for </a:t>
            </a:r>
            <a:r>
              <a:rPr lang="en" sz="2400">
                <a:solidFill>
                  <a:schemeClr val="dk2"/>
                </a:solidFill>
              </a:rPr>
              <a:t>higher customer retention</a:t>
            </a:r>
            <a:r>
              <a:rPr lang="en" sz="2400"/>
              <a:t> (clients rely on tailored solutions).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Niche markets have </a:t>
            </a:r>
            <a:r>
              <a:rPr lang="en" sz="2400">
                <a:solidFill>
                  <a:schemeClr val="dk2"/>
                </a:solidFill>
              </a:rPr>
              <a:t>less competition, enabling premium pricing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Cloud scalability supports usage-based or subscription models</a:t>
            </a:r>
            <a:r>
              <a:rPr lang="en" sz="2400"/>
              <a:t>, maximizing revenue per client.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Draws from industry trends where </a:t>
            </a:r>
            <a:r>
              <a:rPr lang="en" sz="2400">
                <a:solidFill>
                  <a:schemeClr val="dk2"/>
                </a:solidFill>
              </a:rPr>
              <a:t>vertical SaaS outperforms horizontal platforms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643800" y="292625"/>
            <a:ext cx="80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Generative AI: </a:t>
            </a:r>
            <a:r>
              <a:rPr lang="en" sz="2500">
                <a:solidFill>
                  <a:schemeClr val="dk2"/>
                </a:solidFill>
              </a:rPr>
              <a:t>A Three-Year Revolution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23386" l="0" r="0" t="21168"/>
          <a:stretch/>
        </p:blipFill>
        <p:spPr>
          <a:xfrm>
            <a:off x="914400" y="868150"/>
            <a:ext cx="7246198" cy="22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1447050" y="3299650"/>
            <a:ext cx="6295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ebo"/>
              <a:buChar char="●"/>
            </a:pPr>
            <a:r>
              <a:rPr lang="en" sz="1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Transformed content creation (text, images, code).</a:t>
            </a:r>
            <a:endParaRPr sz="19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ebo"/>
              <a:buChar char="●"/>
            </a:pPr>
            <a:r>
              <a:rPr lang="en" sz="1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Paved the way for agentic AI’s autonomous capabilities.</a:t>
            </a:r>
            <a:endParaRPr sz="19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ebo"/>
              <a:buChar char="●"/>
            </a:pPr>
            <a:r>
              <a:rPr lang="en" sz="19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From creativity to action, AI redefines possibilities.</a:t>
            </a:r>
            <a:endParaRPr sz="19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Vertical SaaS Outperforming Horizontal Platforms</a:t>
            </a:r>
            <a:endParaRPr sz="2600"/>
          </a:p>
        </p:txBody>
      </p:sp>
      <p:sp>
        <p:nvSpPr>
          <p:cNvPr id="638" name="Google Shape;638;p78"/>
          <p:cNvSpPr txBox="1"/>
          <p:nvPr>
            <p:ph idx="1" type="body"/>
          </p:nvPr>
        </p:nvSpPr>
        <p:spPr>
          <a:xfrm>
            <a:off x="720000" y="606150"/>
            <a:ext cx="7921800" cy="4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Toast (Restaurants)</a:t>
            </a:r>
            <a:r>
              <a:rPr lang="en" sz="1500"/>
              <a:t> is a vertical SaaS platform tailored for restaurants, offering point-of-sale (POS), payments, payroll, inventory management, and customer loyalty tools. Its industry-specific focus enables it to outperform horizontal POS platforms like Square and Clover, which target broad markets (e.g., retail, services, restaurants).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ServiceTitan (Home Services)</a:t>
            </a:r>
            <a:r>
              <a:rPr lang="en" sz="1500"/>
              <a:t> is a vertical SaaS platform designed for home service businesses, offering tools for scheduling, dispatching, invoicing, marketing, and customer management, tailored to contractors like HVAC technicians, plumbers, and electricians. Its industry-specific focus enables it to outperform horizontal platforms like Salesforce and Zoho CRM, which serve broad industries (e.g., retail, tech, services).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Procore’s (Construction)</a:t>
            </a:r>
            <a:r>
              <a:rPr lang="en" sz="1500"/>
              <a:t> $7B valuation (2024) reflects its dominance in construction, surpassing horizontal project management platforms like Trello ($10B acquisition but broader focus).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Mindbody </a:t>
            </a:r>
            <a:r>
              <a:rPr b="1" lang="en" sz="1500">
                <a:solidFill>
                  <a:schemeClr val="dk2"/>
                </a:solidFill>
              </a:rPr>
              <a:t>Valued (Fitness &amp; Wellness) </a:t>
            </a:r>
            <a:r>
              <a:rPr lang="en" sz="1500"/>
              <a:t>at ~$2B (2024) outshines horizontal booking platforms like Calendly ($3B valuation but less specialized), as fitness businesses demand tailored tools.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Shopify’s (E-commerce, Semi-Vertical)</a:t>
            </a:r>
            <a:r>
              <a:rPr lang="en" sz="1500"/>
              <a:t> $80B valuation (2024) reflects its e-commerce focus, outperforming fully horizontal platforms like Wix ($5B, broader scope), as retailers prioritize specialized commerce tools.</a:t>
            </a:r>
            <a:endParaRPr sz="1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9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Vertical SaaS Outperforms Horizontal Platforms</a:t>
            </a:r>
            <a:endParaRPr sz="2500"/>
          </a:p>
        </p:txBody>
      </p:sp>
      <p:sp>
        <p:nvSpPr>
          <p:cNvPr id="644" name="Google Shape;644;p79"/>
          <p:cNvSpPr txBox="1"/>
          <p:nvPr>
            <p:ph idx="1" type="body"/>
          </p:nvPr>
        </p:nvSpPr>
        <p:spPr>
          <a:xfrm>
            <a:off x="720000" y="606150"/>
            <a:ext cx="7704000" cy="4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Deep Industry Fit</a:t>
            </a:r>
            <a:r>
              <a:rPr lang="en" sz="1550"/>
              <a:t>: Vertical solutions embed into specific workflows (e.g., Toast’s kitchen operations, Procore’s construction bids), </a:t>
            </a:r>
            <a:r>
              <a:rPr lang="en" sz="1550">
                <a:solidFill>
                  <a:schemeClr val="dk2"/>
                </a:solidFill>
              </a:rPr>
              <a:t>creating indispensable tools</a:t>
            </a:r>
            <a:r>
              <a:rPr lang="en" sz="1550"/>
              <a:t>. Horizontal platforms (e.g., Slack, Zoom) offer broad utility but lack depth, reducing pricing power.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Higher Margins</a:t>
            </a:r>
            <a:r>
              <a:rPr lang="en" sz="1550"/>
              <a:t>: </a:t>
            </a:r>
            <a:r>
              <a:rPr lang="en" sz="1550">
                <a:solidFill>
                  <a:schemeClr val="dk2"/>
                </a:solidFill>
              </a:rPr>
              <a:t>Specialized features justify premiums</a:t>
            </a:r>
            <a:r>
              <a:rPr lang="en" sz="1550"/>
              <a:t> (e.g., ServiceTitan’s $10K/month vs. Salesforce’s $1K/month for generic CRM), as clients value ROI over cost. Vertical agents can charge $5K-$50K/month for high-impact automation (e.g., logistics cost savings).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Recurring Revenue</a:t>
            </a:r>
            <a:r>
              <a:rPr lang="en" sz="1550"/>
              <a:t>: </a:t>
            </a:r>
            <a:r>
              <a:rPr lang="en" sz="1550">
                <a:solidFill>
                  <a:schemeClr val="dk2"/>
                </a:solidFill>
              </a:rPr>
              <a:t>Integration into daily operations ensures subscriptions or usage-based fees</a:t>
            </a:r>
            <a:r>
              <a:rPr lang="en" sz="1550"/>
              <a:t> (e.g., Mindbody’s 2-3% per booking). Agents can adopt similar models, charging per transaction (e.g., $1/order optimized).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Lower Churn</a:t>
            </a:r>
            <a:r>
              <a:rPr lang="en" sz="1550"/>
              <a:t>: Vertical SaaS sees 85-95% </a:t>
            </a:r>
            <a:r>
              <a:rPr lang="en" sz="1550">
                <a:solidFill>
                  <a:schemeClr val="dk2"/>
                </a:solidFill>
              </a:rPr>
              <a:t>retention due to switching costs</a:t>
            </a:r>
            <a:r>
              <a:rPr lang="en" sz="1550"/>
              <a:t> (e.g., retraining staff on Procore). </a:t>
            </a:r>
            <a:r>
              <a:rPr lang="en" sz="1550">
                <a:solidFill>
                  <a:schemeClr val="dk2"/>
                </a:solidFill>
              </a:rPr>
              <a:t>Vertical agents, embedded via A2A and MCP, create similar lock-in</a:t>
            </a:r>
            <a:r>
              <a:rPr lang="en" sz="1550"/>
              <a:t>.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Valuation Premiums:</a:t>
            </a:r>
            <a:r>
              <a:rPr lang="en" sz="1550"/>
              <a:t> </a:t>
            </a:r>
            <a:r>
              <a:rPr lang="en" sz="1550">
                <a:solidFill>
                  <a:schemeClr val="dk2"/>
                </a:solidFill>
              </a:rPr>
              <a:t>Vertical SaaS commands 10-20x revenue multiples</a:t>
            </a:r>
            <a:r>
              <a:rPr lang="en" sz="1550"/>
              <a:t> (e.g., Veeva at $20B with $2B ARR) vs. </a:t>
            </a:r>
            <a:r>
              <a:rPr lang="en" sz="1550">
                <a:solidFill>
                  <a:schemeClr val="dk2"/>
                </a:solidFill>
              </a:rPr>
              <a:t>5-10x for horizontal</a:t>
            </a:r>
            <a:r>
              <a:rPr lang="en" sz="1550"/>
              <a:t> (e.g., HubSpot at $30B with $2B ARR), reflecting niche dominance. Agentic AI startups could follow suit.</a:t>
            </a:r>
            <a:endParaRPr sz="15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650" name="Google Shape;650;p80"/>
          <p:cNvSpPr txBox="1"/>
          <p:nvPr>
            <p:ph idx="1" type="body"/>
          </p:nvPr>
        </p:nvSpPr>
        <p:spPr>
          <a:xfrm>
            <a:off x="720000" y="1063350"/>
            <a:ext cx="77040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>
                <a:solidFill>
                  <a:schemeClr val="dk2"/>
                </a:solidFill>
              </a:rPr>
              <a:t>Embrace the opportunities</a:t>
            </a:r>
            <a:r>
              <a:rPr lang="en" sz="2700"/>
              <a:t> presented by Agentic AI and actively engage in its development and application.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>
                <a:solidFill>
                  <a:schemeClr val="dk2"/>
                </a:solidFill>
              </a:rPr>
              <a:t>Cultivate audacious leadership</a:t>
            </a:r>
            <a:r>
              <a:rPr lang="en" sz="2700"/>
              <a:t> to navigate the transformative potential of AI effectively.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b="1" lang="en" sz="2700">
                <a:solidFill>
                  <a:schemeClr val="dk2"/>
                </a:solidFill>
              </a:rPr>
              <a:t>Foster collaboration and knowledge sharing</a:t>
            </a:r>
            <a:r>
              <a:rPr lang="en" sz="2700"/>
              <a:t> within the Agentic AI community to accelerate progress and ensure responsible Agentic AI development.</a:t>
            </a:r>
            <a:endParaRPr sz="2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"/>
          <p:cNvSpPr txBox="1"/>
          <p:nvPr>
            <p:ph type="title"/>
          </p:nvPr>
        </p:nvSpPr>
        <p:spPr>
          <a:xfrm>
            <a:off x="1538000" y="1189100"/>
            <a:ext cx="6426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Could Agentic AI Create a One-Person Unicorn?</a:t>
            </a:r>
            <a:endParaRPr sz="5000"/>
          </a:p>
        </p:txBody>
      </p:sp>
      <p:sp>
        <p:nvSpPr>
          <p:cNvPr id="656" name="Google Shape;656;p8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AI revolution has already minted dozens of unicorns—startups valued at $1 billion before going public. Now it will create a whole new type of startup: </a:t>
            </a:r>
            <a:r>
              <a:rPr b="1" lang="en">
                <a:solidFill>
                  <a:srgbClr val="FFFF00"/>
                </a:solidFill>
              </a:rPr>
              <a:t>The One-Person Unicorn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657" name="Google Shape;657;p81"/>
          <p:cNvSpPr txBox="1"/>
          <p:nvPr/>
        </p:nvSpPr>
        <p:spPr>
          <a:xfrm rot="-5400000">
            <a:off x="-1892925" y="1958850"/>
            <a:ext cx="4630800" cy="9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FFFF00"/>
                </a:solidFill>
              </a:rPr>
              <a:t>Solopreneur</a:t>
            </a:r>
            <a:endParaRPr b="1" sz="4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225"/>
            <a:ext cx="9143998" cy="584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3"/>
          <p:cNvSpPr txBox="1"/>
          <p:nvPr>
            <p:ph type="title"/>
          </p:nvPr>
        </p:nvSpPr>
        <p:spPr>
          <a:xfrm>
            <a:off x="1373625" y="1307100"/>
            <a:ext cx="6676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chemeClr val="dk2"/>
                </a:solidFill>
              </a:rPr>
              <a:t>Audacious Leadership</a:t>
            </a:r>
            <a:endParaRPr sz="6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Leading in a AI World</a:t>
            </a:r>
            <a:endParaRPr sz="5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Audacious Leadership: Empowering You to Soar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673" name="Google Shape;673;p84"/>
          <p:cNvSpPr txBox="1"/>
          <p:nvPr>
            <p:ph idx="1" type="subTitle"/>
          </p:nvPr>
        </p:nvSpPr>
        <p:spPr>
          <a:xfrm>
            <a:off x="1131575" y="3153500"/>
            <a:ext cx="7200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Being Bold is Essential for Men and Women in Leadership Who want to Change Pakistan </a:t>
            </a:r>
            <a:endParaRPr b="1" sz="23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75" y="957450"/>
            <a:ext cx="7196750" cy="32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6"/>
          <p:cNvSpPr txBox="1"/>
          <p:nvPr>
            <p:ph type="title"/>
          </p:nvPr>
        </p:nvSpPr>
        <p:spPr>
          <a:xfrm>
            <a:off x="2135550" y="5795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Rethink Everything</a:t>
            </a:r>
            <a:endParaRPr/>
          </a:p>
        </p:txBody>
      </p:sp>
      <p:sp>
        <p:nvSpPr>
          <p:cNvPr id="684" name="Google Shape;684;p86"/>
          <p:cNvSpPr txBox="1"/>
          <p:nvPr>
            <p:ph idx="1" type="subTitle"/>
          </p:nvPr>
        </p:nvSpPr>
        <p:spPr>
          <a:xfrm>
            <a:off x="2135550" y="26201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‘We’re suddenly in a moment where it’s time to rethink everything’</a:t>
            </a:r>
            <a:endParaRPr sz="2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7"/>
          <p:cNvSpPr txBox="1"/>
          <p:nvPr>
            <p:ph type="title"/>
          </p:nvPr>
        </p:nvSpPr>
        <p:spPr>
          <a:xfrm>
            <a:off x="1126925" y="528050"/>
            <a:ext cx="6648000" cy="10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Detailed Syllabus</a:t>
            </a:r>
            <a:endParaRPr sz="4900"/>
          </a:p>
        </p:txBody>
      </p:sp>
      <p:sp>
        <p:nvSpPr>
          <p:cNvPr id="690" name="Google Shape;690;p87"/>
          <p:cNvSpPr txBox="1"/>
          <p:nvPr>
            <p:ph idx="1" type="subTitle"/>
          </p:nvPr>
        </p:nvSpPr>
        <p:spPr>
          <a:xfrm>
            <a:off x="2135550" y="25439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hlinkClick r:id="rId3"/>
              </a:rPr>
              <a:t>http://bit.ly/3CpZtTY</a:t>
            </a:r>
            <a:r>
              <a:rPr lang="en" sz="3500"/>
              <a:t> 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AI Agent?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720000" y="1215750"/>
            <a:ext cx="77040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Definition</a:t>
            </a:r>
            <a:r>
              <a:rPr lang="en" sz="1900"/>
              <a:t>: </a:t>
            </a:r>
            <a:r>
              <a:rPr lang="en" sz="1900">
                <a:solidFill>
                  <a:schemeClr val="dk2"/>
                </a:solidFill>
              </a:rPr>
              <a:t>An autonomous entity that perceives, decides, and acts in digital or physical environments.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Types</a:t>
            </a:r>
            <a:r>
              <a:rPr lang="en" sz="1900"/>
              <a:t>: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Software Agents</a:t>
            </a:r>
            <a:r>
              <a:rPr lang="en" sz="1900"/>
              <a:t>: Operate in digital systems (e.g., chatbots, workflows).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Physical Agents</a:t>
            </a:r>
            <a:r>
              <a:rPr lang="en" sz="1900"/>
              <a:t>: Interact with the physical world (e.g., robots, vehicles).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Role in DACA</a:t>
            </a:r>
            <a:r>
              <a:rPr lang="en" sz="1900"/>
              <a:t>: 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Core components driving intelligent automation. 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Agents are the building blocks of </a:t>
            </a:r>
            <a:r>
              <a:rPr b="1" lang="en" sz="1900">
                <a:solidFill>
                  <a:schemeClr val="dk2"/>
                </a:solidFill>
              </a:rPr>
              <a:t>Agentia World</a:t>
            </a:r>
            <a:r>
              <a:rPr lang="en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8"/>
          <p:cNvSpPr txBox="1"/>
          <p:nvPr>
            <p:ph type="title"/>
          </p:nvPr>
        </p:nvSpPr>
        <p:spPr>
          <a:xfrm>
            <a:off x="2135550" y="-1063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Whatsapp Channel: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Latest News</a:t>
            </a:r>
            <a:endParaRPr sz="3900"/>
          </a:p>
        </p:txBody>
      </p:sp>
      <p:sp>
        <p:nvSpPr>
          <p:cNvPr id="696" name="Google Shape;696;p88"/>
          <p:cNvSpPr txBox="1"/>
          <p:nvPr>
            <p:ph idx="1" type="subTitle"/>
          </p:nvPr>
        </p:nvSpPr>
        <p:spPr>
          <a:xfrm>
            <a:off x="2135550" y="26201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solidFill>
                  <a:schemeClr val="hlink"/>
                </a:solidFill>
                <a:hlinkClick r:id="rId3"/>
              </a:rPr>
              <a:t>https://bit.ly/49werTR</a:t>
            </a:r>
            <a:r>
              <a:rPr lang="en" sz="3500"/>
              <a:t> </a:t>
            </a:r>
            <a:endParaRPr sz="35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9"/>
          <p:cNvSpPr txBox="1"/>
          <p:nvPr>
            <p:ph type="title"/>
          </p:nvPr>
        </p:nvSpPr>
        <p:spPr>
          <a:xfrm>
            <a:off x="2317950" y="-17125"/>
            <a:ext cx="4508100" cy="3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702" name="Google Shape;702;p89"/>
          <p:cNvSpPr txBox="1"/>
          <p:nvPr/>
        </p:nvSpPr>
        <p:spPr>
          <a:xfrm>
            <a:off x="1921825" y="2367650"/>
            <a:ext cx="559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hlink"/>
                </a:solidFill>
                <a:highlight>
                  <a:schemeClr val="lt1"/>
                </a:highlight>
                <a:latin typeface="Heebo"/>
                <a:ea typeface="Heebo"/>
                <a:cs typeface="Heebo"/>
                <a:sym typeface="Heebo"/>
                <a:hlinkClick r:id="rId3"/>
              </a:rPr>
              <a:t>https://www.linkedin.com/in/ziaukhan/</a:t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  <a:latin typeface="Heebo"/>
                <a:ea typeface="Heebo"/>
                <a:cs typeface="Heebo"/>
                <a:sym typeface="Heebo"/>
              </a:rPr>
              <a:t> </a:t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hlink"/>
                </a:solidFill>
                <a:highlight>
                  <a:schemeClr val="lt1"/>
                </a:highlight>
                <a:latin typeface="Heebo"/>
                <a:ea typeface="Heebo"/>
                <a:cs typeface="Heebo"/>
                <a:sym typeface="Heebo"/>
                <a:hlinkClick r:id="rId4"/>
              </a:rPr>
              <a:t>https://www.facebook.com/ziakhan/</a:t>
            </a: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  <a:latin typeface="Heebo"/>
                <a:ea typeface="Heebo"/>
                <a:cs typeface="Heebo"/>
                <a:sym typeface="Heebo"/>
              </a:rPr>
              <a:t> </a:t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91775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0" cy="450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Vision: </a:t>
            </a: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Agentia World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Picture a world where </a:t>
            </a:r>
            <a:r>
              <a:rPr b="1" lang="en" sz="2600">
                <a:solidFill>
                  <a:schemeClr val="dk2"/>
                </a:solidFill>
              </a:rPr>
              <a:t>everything is an AI agent</a:t>
            </a:r>
            <a:r>
              <a:rPr b="1" lang="en" sz="2600"/>
              <a:t> </a:t>
            </a:r>
            <a:r>
              <a:rPr lang="en" sz="2600"/>
              <a:t>– from your coffee machine to entire cities.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 </a:t>
            </a:r>
            <a:r>
              <a:rPr b="1" lang="en" sz="2600">
                <a:solidFill>
                  <a:schemeClr val="dk2"/>
                </a:solidFill>
              </a:rPr>
              <a:t>dynamic, living network</a:t>
            </a:r>
            <a:r>
              <a:rPr lang="en" sz="2600"/>
              <a:t> seamlessly integrated into daily life.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>
                <a:solidFill>
                  <a:schemeClr val="dk2"/>
                </a:solidFill>
              </a:rPr>
              <a:t>Systems communicating through sophisticated, intelligent dialogues</a:t>
            </a:r>
            <a:r>
              <a:rPr lang="en" sz="2600"/>
              <a:t>, not outdated APIs.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 vision that's both </a:t>
            </a:r>
            <a:r>
              <a:rPr b="1" lang="en" sz="2600">
                <a:solidFill>
                  <a:schemeClr val="dk2"/>
                </a:solidFill>
              </a:rPr>
              <a:t>digital and physical</a:t>
            </a:r>
            <a:r>
              <a:rPr lang="en" sz="2600"/>
              <a:t>.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tive AI Project Proposal by Slidesgo">
  <a:themeElements>
    <a:clrScheme name="Simple Light">
      <a:dk1>
        <a:srgbClr val="F5F5F5"/>
      </a:dk1>
      <a:lt1>
        <a:srgbClr val="000034"/>
      </a:lt1>
      <a:dk2>
        <a:srgbClr val="FFFF00"/>
      </a:dk2>
      <a:lt2>
        <a:srgbClr val="0FFCF4"/>
      </a:lt2>
      <a:accent1>
        <a:srgbClr val="BAFFFF"/>
      </a:accent1>
      <a:accent2>
        <a:srgbClr val="81B4F3"/>
      </a:accent2>
      <a:accent3>
        <a:srgbClr val="847DFB"/>
      </a:accent3>
      <a:accent4>
        <a:srgbClr val="C242F6"/>
      </a:accent4>
      <a:accent5>
        <a:srgbClr val="9C00B8"/>
      </a:accent5>
      <a:accent6>
        <a:srgbClr val="E06D19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